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1" r:id="rId4"/>
    <p:sldId id="408" r:id="rId5"/>
    <p:sldId id="295" r:id="rId6"/>
    <p:sldId id="287" r:id="rId7"/>
    <p:sldId id="323" r:id="rId8"/>
    <p:sldId id="324" r:id="rId9"/>
    <p:sldId id="325" r:id="rId10"/>
    <p:sldId id="326" r:id="rId11"/>
    <p:sldId id="327" r:id="rId12"/>
    <p:sldId id="328" r:id="rId13"/>
    <p:sldId id="329" r:id="rId14"/>
    <p:sldId id="330" r:id="rId15"/>
    <p:sldId id="334" r:id="rId16"/>
    <p:sldId id="335" r:id="rId17"/>
    <p:sldId id="336" r:id="rId18"/>
    <p:sldId id="337" r:id="rId19"/>
    <p:sldId id="331" r:id="rId20"/>
    <p:sldId id="367" r:id="rId21"/>
    <p:sldId id="332" r:id="rId22"/>
    <p:sldId id="309" r:id="rId23"/>
    <p:sldId id="288" r:id="rId24"/>
    <p:sldId id="347" r:id="rId25"/>
    <p:sldId id="348" r:id="rId26"/>
    <p:sldId id="349" r:id="rId27"/>
    <p:sldId id="350" r:id="rId28"/>
    <p:sldId id="351" r:id="rId29"/>
    <p:sldId id="352" r:id="rId30"/>
    <p:sldId id="353" r:id="rId31"/>
    <p:sldId id="354" r:id="rId32"/>
    <p:sldId id="340" r:id="rId33"/>
    <p:sldId id="341" r:id="rId34"/>
    <p:sldId id="342" r:id="rId35"/>
    <p:sldId id="343" r:id="rId36"/>
    <p:sldId id="344" r:id="rId37"/>
    <p:sldId id="345" r:id="rId38"/>
    <p:sldId id="355" r:id="rId39"/>
    <p:sldId id="315" r:id="rId40"/>
    <p:sldId id="316" r:id="rId41"/>
    <p:sldId id="356" r:id="rId42"/>
    <p:sldId id="357" r:id="rId43"/>
    <p:sldId id="365" r:id="rId44"/>
    <p:sldId id="372" r:id="rId45"/>
    <p:sldId id="366" r:id="rId46"/>
    <p:sldId id="358" r:id="rId47"/>
    <p:sldId id="368" r:id="rId48"/>
    <p:sldId id="371" r:id="rId49"/>
    <p:sldId id="373" r:id="rId50"/>
    <p:sldId id="374" r:id="rId51"/>
    <p:sldId id="375" r:id="rId52"/>
    <p:sldId id="377" r:id="rId53"/>
    <p:sldId id="363" r:id="rId54"/>
    <p:sldId id="379" r:id="rId55"/>
    <p:sldId id="378" r:id="rId56"/>
    <p:sldId id="317" r:id="rId57"/>
    <p:sldId id="380" r:id="rId58"/>
    <p:sldId id="382" r:id="rId59"/>
    <p:sldId id="381" r:id="rId60"/>
    <p:sldId id="383" r:id="rId61"/>
    <p:sldId id="384" r:id="rId62"/>
    <p:sldId id="362" r:id="rId63"/>
    <p:sldId id="386" r:id="rId64"/>
    <p:sldId id="385" r:id="rId65"/>
    <p:sldId id="319" r:id="rId66"/>
    <p:sldId id="320" r:id="rId67"/>
    <p:sldId id="321" r:id="rId68"/>
    <p:sldId id="322" r:id="rId69"/>
    <p:sldId id="388" r:id="rId70"/>
    <p:sldId id="387" r:id="rId71"/>
    <p:sldId id="299" r:id="rId72"/>
    <p:sldId id="376" r:id="rId73"/>
    <p:sldId id="338" r:id="rId74"/>
    <p:sldId id="300" r:id="rId75"/>
    <p:sldId id="301" r:id="rId76"/>
    <p:sldId id="302" r:id="rId77"/>
    <p:sldId id="303" r:id="rId78"/>
    <p:sldId id="282" r:id="rId79"/>
    <p:sldId id="257" r:id="rId80"/>
    <p:sldId id="265" r:id="rId81"/>
    <p:sldId id="276" r:id="rId82"/>
    <p:sldId id="310" r:id="rId83"/>
    <p:sldId id="311" r:id="rId84"/>
    <p:sldId id="404" r:id="rId85"/>
    <p:sldId id="389" r:id="rId86"/>
    <p:sldId id="391" r:id="rId87"/>
    <p:sldId id="403" r:id="rId88"/>
    <p:sldId id="390" r:id="rId89"/>
    <p:sldId id="392" r:id="rId90"/>
    <p:sldId id="405" r:id="rId91"/>
    <p:sldId id="394" r:id="rId92"/>
    <p:sldId id="395" r:id="rId93"/>
    <p:sldId id="396" r:id="rId94"/>
    <p:sldId id="410" r:id="rId95"/>
    <p:sldId id="406" r:id="rId96"/>
    <p:sldId id="414" r:id="rId97"/>
    <p:sldId id="411" r:id="rId98"/>
    <p:sldId id="412" r:id="rId99"/>
    <p:sldId id="413" r:id="rId100"/>
    <p:sldId id="312" r:id="rId101"/>
    <p:sldId id="407" r:id="rId102"/>
    <p:sldId id="424" r:id="rId103"/>
    <p:sldId id="425" r:id="rId104"/>
    <p:sldId id="409" r:id="rId105"/>
    <p:sldId id="416" r:id="rId106"/>
    <p:sldId id="415" r:id="rId107"/>
    <p:sldId id="333" r:id="rId108"/>
    <p:sldId id="427" r:id="rId109"/>
    <p:sldId id="417" r:id="rId110"/>
    <p:sldId id="426" r:id="rId111"/>
    <p:sldId id="422" r:id="rId112"/>
    <p:sldId id="430" r:id="rId113"/>
    <p:sldId id="429" r:id="rId114"/>
    <p:sldId id="431" r:id="rId115"/>
    <p:sldId id="428" r:id="rId116"/>
    <p:sldId id="313" r:id="rId117"/>
    <p:sldId id="397" r:id="rId118"/>
    <p:sldId id="398" r:id="rId119"/>
    <p:sldId id="421" r:id="rId120"/>
    <p:sldId id="420" r:id="rId121"/>
    <p:sldId id="418" r:id="rId122"/>
    <p:sldId id="400" r:id="rId123"/>
    <p:sldId id="401" r:id="rId124"/>
    <p:sldId id="402" r:id="rId125"/>
    <p:sldId id="314" r:id="rId126"/>
    <p:sldId id="261" r:id="rId127"/>
    <p:sldId id="270" r:id="rId128"/>
    <p:sldId id="271" r:id="rId129"/>
    <p:sldId id="272" r:id="rId130"/>
    <p:sldId id="273" r:id="rId131"/>
    <p:sldId id="274" r:id="rId132"/>
    <p:sldId id="275"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43" autoAdjust="0"/>
    <p:restoredTop sz="94660"/>
  </p:normalViewPr>
  <p:slideViewPr>
    <p:cSldViewPr snapToGrid="0">
      <p:cViewPr varScale="1">
        <p:scale>
          <a:sx n="69" d="100"/>
          <a:sy n="69" d="100"/>
        </p:scale>
        <p:origin x="4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20/7/2022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20/7/2022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20/7/2022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20/7/2022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20/7/2022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20/7/2022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20/7/2022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20/7/2022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20/7/2022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20/7/2022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20/7/2022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20/7/2022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11.wmf"/></Relationships>
</file>

<file path=ppt/slides/_rels/slide131.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13.wmf"/><Relationship Id="rId5" Type="http://schemas.openxmlformats.org/officeDocument/2006/relationships/oleObject" Target="../embeddings/oleObject38.bin"/><Relationship Id="rId4" Type="http://schemas.openxmlformats.org/officeDocument/2006/relationships/image" Target="../media/image112.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15.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4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6.bin"/><Relationship Id="rId17" Type="http://schemas.openxmlformats.org/officeDocument/2006/relationships/image" Target="../media/image27.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image" Target="../media/image29.emf"/><Relationship Id="rId1" Type="http://schemas.openxmlformats.org/officeDocument/2006/relationships/vmlDrawing" Target="../drawings/vmlDrawing9.vml"/><Relationship Id="rId15" Type="http://schemas.openxmlformats.org/officeDocument/2006/relationships/image" Target="../media/image26.wmf"/><Relationship Id="rId19" Type="http://schemas.openxmlformats.org/officeDocument/2006/relationships/image" Target="../media/image28.wmf"/><Relationship Id="rId1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0.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emf"/></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36.wmf"/><Relationship Id="rId4" Type="http://schemas.openxmlformats.org/officeDocument/2006/relationships/oleObject" Target="../embeddings/oleObject18.bin"/><Relationship Id="rId9" Type="http://schemas.openxmlformats.org/officeDocument/2006/relationships/image" Target="../media/image38.wmf"/></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22.bin"/><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25.bin"/><Relationship Id="rId4" Type="http://schemas.openxmlformats.org/officeDocument/2006/relationships/image" Target="../media/image43.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wmf"/><Relationship Id="rId5" Type="http://schemas.openxmlformats.org/officeDocument/2006/relationships/oleObject" Target="../embeddings/oleObject27.bin"/><Relationship Id="rId4" Type="http://schemas.openxmlformats.org/officeDocument/2006/relationships/image" Target="../media/image45.wmf"/></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8.wmf"/><Relationship Id="rId4" Type="http://schemas.openxmlformats.org/officeDocument/2006/relationships/oleObject" Target="../embeddings/oleObject28.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1.png"/><Relationship Id="rId4" Type="http://schemas.openxmlformats.org/officeDocument/2006/relationships/image" Target="../media/image49.wmf"/></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9.png"/><Relationship Id="rId5" Type="http://schemas.openxmlformats.org/officeDocument/2006/relationships/image" Target="../media/image57.wmf"/><Relationship Id="rId4" Type="http://schemas.openxmlformats.org/officeDocument/2006/relationships/oleObject" Target="../embeddings/oleObject31.bin"/></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2.png"/><Relationship Id="rId5" Type="http://schemas.openxmlformats.org/officeDocument/2006/relationships/image" Target="../media/image60.wmf"/><Relationship Id="rId4" Type="http://schemas.openxmlformats.org/officeDocument/2006/relationships/oleObject" Target="../embeddings/oleObject3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8.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11" Type="http://schemas.openxmlformats.org/officeDocument/2006/relationships/image" Target="../media/image67.wmf"/><Relationship Id="rId5" Type="http://schemas.openxmlformats.org/officeDocument/2006/relationships/image" Target="../media/image70.png"/><Relationship Id="rId10" Type="http://schemas.openxmlformats.org/officeDocument/2006/relationships/oleObject" Target="../embeddings/oleObject35.bin"/><Relationship Id="rId4" Type="http://schemas.openxmlformats.org/officeDocument/2006/relationships/image" Target="../media/image69.png"/><Relationship Id="rId9" Type="http://schemas.openxmlformats.org/officeDocument/2006/relationships/image" Target="../media/image66.wmf"/></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Working 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we mentioned, whatever was chosen to be a coordinate </a:t>
            </a:r>
            <a:r>
              <a:rPr lang="en-SG" dirty="0"/>
              <a:t>system , </a:t>
            </a:r>
            <a:r>
              <a:rPr lang="en-SG" dirty="0" smtClean="0"/>
              <a:t>the stored data should be represented with MCS. To satisfy this requirement, a homogenous transform matrix will play an very important role.</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sp>
        <p:nvSpPr>
          <p:cNvPr id="6" name="文本框 5"/>
          <p:cNvSpPr txBox="1"/>
          <p:nvPr/>
        </p:nvSpPr>
        <p:spPr>
          <a:xfrm>
            <a:off x="7680961" y="5478633"/>
            <a:ext cx="4224298" cy="369332"/>
          </a:xfrm>
          <a:prstGeom prst="rect">
            <a:avLst/>
          </a:prstGeom>
          <a:noFill/>
        </p:spPr>
        <p:txBody>
          <a:bodyPr wrap="none" rtlCol="0">
            <a:spAutoFit/>
          </a:bodyPr>
          <a:lstStyle/>
          <a:p>
            <a:r>
              <a:rPr lang="en-SG" dirty="0" smtClean="0"/>
              <a:t>Origin: https</a:t>
            </a:r>
            <a:r>
              <a:rPr lang="en-SG" dirty="0"/>
              <a:t>://en.nttool.com/products/nc/</a:t>
            </a:r>
          </a:p>
        </p:txBody>
      </p:sp>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endParaRPr lang="en-SG" dirty="0"/>
          </a:p>
          <a:p>
            <a:endParaRPr lang="en-SG" dirty="0" smtClean="0"/>
          </a:p>
        </p:txBody>
      </p:sp>
    </p:spTree>
    <p:extLst>
      <p:ext uri="{BB962C8B-B14F-4D97-AF65-F5344CB8AC3E}">
        <p14:creationId xmlns:p14="http://schemas.microsoft.com/office/powerpoint/2010/main" val="8928474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482810"/>
          </a:xfrm>
        </p:spPr>
        <p:txBody>
          <a:bodyPr>
            <a:normAutofit/>
          </a:bodyPr>
          <a:lstStyle/>
          <a:p>
            <a:r>
              <a:rPr lang="en-SG" dirty="0" smtClean="0"/>
              <a:t>Commonly used cutting tool materials </a:t>
            </a:r>
          </a:p>
          <a:p>
            <a:pPr lvl="1">
              <a:buFont typeface="Wingdings" panose="05000000000000000000" pitchFamily="2" charset="2"/>
              <a:buChar char="§"/>
            </a:pPr>
            <a:r>
              <a:rPr lang="en-US" dirty="0" smtClean="0"/>
              <a:t>High speed steel (HSS): is a complex </a:t>
            </a:r>
            <a:r>
              <a:rPr lang="en-US" dirty="0" smtClean="0"/>
              <a:t>carbides of tungsten, molybdenum and chromium, which has the</a:t>
            </a:r>
            <a:r>
              <a:rPr lang="en-US" dirty="0" smtClean="0"/>
              <a:t> highest toughness, high hot hardness and good wear resistance</a:t>
            </a:r>
          </a:p>
          <a:p>
            <a:pPr lvl="1">
              <a:buFont typeface="Wingdings" panose="05000000000000000000" pitchFamily="2" charset="2"/>
              <a:buChar char="§"/>
            </a:pPr>
            <a:r>
              <a:rPr lang="en-US" dirty="0" smtClean="0"/>
              <a:t>Cemented carbides: produced </a:t>
            </a:r>
            <a:r>
              <a:rPr lang="en-US" dirty="0" smtClean="0"/>
              <a:t>by the cold compaction of the tungsten carbide powder in a binder. </a:t>
            </a:r>
            <a:r>
              <a:rPr lang="en-US" dirty="0" smtClean="0"/>
              <a:t>when coated they get superior properties.</a:t>
            </a:r>
          </a:p>
          <a:p>
            <a:pPr lvl="1">
              <a:buFont typeface="Wingdings" panose="05000000000000000000" pitchFamily="2" charset="2"/>
              <a:buChar char="§"/>
            </a:pPr>
            <a:r>
              <a:rPr lang="en-US" dirty="0" smtClean="0"/>
              <a:t>Ceramics: are essentially alumina-based high refractory materials, which has highest wear resistance</a:t>
            </a:r>
            <a:r>
              <a:rPr lang="en-US" dirty="0" smtClean="0"/>
              <a:t> but low toughness. </a:t>
            </a:r>
            <a:endParaRPr lang="en-US" dirty="0" smtClean="0"/>
          </a:p>
          <a:p>
            <a:pPr lvl="1">
              <a:buFont typeface="Wingdings" panose="05000000000000000000" pitchFamily="2" charset="2"/>
              <a:buChar char="§"/>
            </a:pPr>
            <a:r>
              <a:rPr lang="en-US" dirty="0"/>
              <a:t>Diamond</a:t>
            </a:r>
            <a:r>
              <a:rPr lang="en-US" dirty="0" smtClean="0"/>
              <a:t>: is essential pure carbon with two types: industrial grade natural diamonds and synthetic polycrystalline diamonds. </a:t>
            </a:r>
            <a:endParaRPr lang="en-SG" dirty="0"/>
          </a:p>
          <a:p>
            <a:pPr lvl="1">
              <a:buFont typeface="Wingdings" panose="05000000000000000000" pitchFamily="2" charset="2"/>
              <a:buChar char="§"/>
            </a:pPr>
            <a:r>
              <a:rPr lang="en-US" dirty="0" smtClean="0"/>
              <a:t>Cubic boron nitride (CBN): similar to diamond, also has polycrystalline structure bonded to a carbide base.</a:t>
            </a:r>
          </a:p>
        </p:txBody>
      </p:sp>
    </p:spTree>
    <p:extLst>
      <p:ext uri="{BB962C8B-B14F-4D97-AF65-F5344CB8AC3E}">
        <p14:creationId xmlns:p14="http://schemas.microsoft.com/office/powerpoint/2010/main" val="12027864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474229"/>
          </a:xfrm>
        </p:spPr>
        <p:txBody>
          <a:bodyPr>
            <a:normAutofit lnSpcReduction="10000"/>
          </a:bodyPr>
          <a:lstStyle/>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3672968558"/>
              </p:ext>
            </p:extLst>
          </p:nvPr>
        </p:nvGraphicFramePr>
        <p:xfrm>
          <a:off x="1173017" y="2539230"/>
          <a:ext cx="10180783" cy="3672840"/>
        </p:xfrm>
        <a:graphic>
          <a:graphicData uri="http://schemas.openxmlformats.org/drawingml/2006/table">
            <a:tbl>
              <a:tblPr firstRow="1" bandRow="1">
                <a:tableStyleId>{5C22544A-7EE6-4342-B048-85BDC9FD1C3A}</a:tableStyleId>
              </a:tblPr>
              <a:tblGrid>
                <a:gridCol w="2115128">
                  <a:extLst>
                    <a:ext uri="{9D8B030D-6E8A-4147-A177-3AD203B41FA5}">
                      <a16:colId xmlns:a16="http://schemas.microsoft.com/office/drawing/2014/main" val="3177118557"/>
                    </a:ext>
                  </a:extLst>
                </a:gridCol>
                <a:gridCol w="8065655">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a:t>
                      </a:r>
                      <a:r>
                        <a:rPr lang="en-SG" dirty="0" smtClean="0"/>
                        <a:t>materials and conditions</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Carbon steels</a:t>
                      </a:r>
                      <a:endParaRPr lang="en-SG" dirty="0" smtClean="0"/>
                    </a:p>
                  </a:txBody>
                  <a:tcPr/>
                </a:tc>
                <a:tc>
                  <a:txBody>
                    <a:bodyPr/>
                    <a:lstStyle/>
                    <a:p>
                      <a:r>
                        <a:rPr lang="en-SG" dirty="0" smtClean="0"/>
                        <a:t>Low strength, softer</a:t>
                      </a:r>
                      <a:r>
                        <a:rPr lang="en-SG" baseline="0" dirty="0" smtClean="0"/>
                        <a:t> materials, nonferrous alloys, plastics with low cutting speeds</a:t>
                      </a:r>
                      <a:endParaRPr lang="en-SG" dirty="0"/>
                    </a:p>
                  </a:txBody>
                  <a:tcPr/>
                </a:tc>
                <a:extLst>
                  <a:ext uri="{0D108BD9-81ED-4DB2-BD59-A6C34878D82A}">
                    <a16:rowId xmlns:a16="http://schemas.microsoft.com/office/drawing/2014/main" val="142885138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All materials of low and medium</a:t>
                      </a:r>
                      <a:r>
                        <a:rPr lang="en-SG" baseline="0" dirty="0" smtClean="0"/>
                        <a:t> strength and hardness</a:t>
                      </a:r>
                      <a:r>
                        <a:rPr lang="en-SG" dirty="0" smtClean="0"/>
                        <a:t>. Can</a:t>
                      </a:r>
                      <a:r>
                        <a:rPr lang="en-SG" baseline="0" dirty="0" smtClean="0"/>
                        <a:t> not be used at high rate of metal removal</a:t>
                      </a:r>
                      <a:endParaRPr lang="en-SG" dirty="0" smtClean="0"/>
                    </a:p>
                  </a:txBody>
                  <a:tcPr/>
                </a:tc>
                <a:extLst>
                  <a:ext uri="{0D108BD9-81ED-4DB2-BD59-A6C34878D82A}">
                    <a16:rowId xmlns:a16="http://schemas.microsoft.com/office/drawing/2014/main" val="726823244"/>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dirty="0" smtClean="0"/>
                        <a:t>All materials up to medium strength and hardness. Not suitable for low-speed application</a:t>
                      </a:r>
                      <a:endParaRPr lang="en-SG" dirty="0"/>
                    </a:p>
                  </a:txBody>
                  <a:tcPr/>
                </a:tc>
                <a:extLst>
                  <a:ext uri="{0D108BD9-81ED-4DB2-BD59-A6C34878D82A}">
                    <a16:rowId xmlns:a16="http://schemas.microsoft.com/office/drawing/2014/main" val="212324302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Ceramics</a:t>
                      </a:r>
                      <a:endParaRPr lang="en-SG" dirty="0" smtClean="0"/>
                    </a:p>
                  </a:txBody>
                  <a:tcPr/>
                </a:tc>
                <a:tc>
                  <a:txBody>
                    <a:bodyPr/>
                    <a:lstStyle/>
                    <a:p>
                      <a:r>
                        <a:rPr lang="en-SG" dirty="0" smtClean="0"/>
                        <a:t>Cast iron, Ni-base super alloys, nonferrous alloy, plastics.</a:t>
                      </a:r>
                      <a:r>
                        <a:rPr lang="en-SG" baseline="0" dirty="0" smtClean="0"/>
                        <a:t> Not suitable for low speed operation or interrupted cutting</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Can only be used on nonferrous metals because carbon has an strong affinity with ferrous metals.</a:t>
                      </a:r>
                      <a:endParaRPr lang="en-SG" dirty="0" smtClean="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CBN</a:t>
                      </a:r>
                      <a:endParaRPr lang="en-SG" dirty="0" smtClean="0"/>
                    </a:p>
                  </a:txBody>
                  <a:tcPr/>
                </a:tc>
                <a:tc>
                  <a:txBody>
                    <a:bodyPr/>
                    <a:lstStyle/>
                    <a:p>
                      <a:r>
                        <a:rPr lang="en-SG" dirty="0" smtClean="0"/>
                        <a:t>Only</a:t>
                      </a:r>
                      <a:r>
                        <a:rPr lang="en-SG" baseline="0" dirty="0" smtClean="0"/>
                        <a:t> be used in some extreme cutting conditions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36759434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35100" y="1624342"/>
            <a:ext cx="8804564" cy="3043614"/>
          </a:xfrm>
          <a:prstGeom prst="rect">
            <a:avLst/>
          </a:prstGeom>
        </p:spPr>
      </p:pic>
      <p:sp>
        <p:nvSpPr>
          <p:cNvPr id="3" name="文本框 2"/>
          <p:cNvSpPr txBox="1"/>
          <p:nvPr/>
        </p:nvSpPr>
        <p:spPr>
          <a:xfrm>
            <a:off x="924025" y="4812145"/>
            <a:ext cx="9670083" cy="1200329"/>
          </a:xfrm>
          <a:prstGeom prst="rect">
            <a:avLst/>
          </a:prstGeom>
          <a:noFill/>
        </p:spPr>
        <p:txBody>
          <a:bodyPr wrap="square" rtlCol="0">
            <a:spAutoFit/>
          </a:bodyPr>
          <a:lstStyle/>
          <a:p>
            <a:r>
              <a:rPr lang="en-SG" sz="2400" dirty="0"/>
              <a:t>Based on </a:t>
            </a:r>
            <a:r>
              <a:rPr lang="en-SG" sz="2400" dirty="0" smtClean="0"/>
              <a:t>this structure, </a:t>
            </a:r>
            <a:r>
              <a:rPr lang="en-SG" sz="2400" dirty="0"/>
              <a:t>there are serval commercial systems working on the different CNC machine tools all over the world. Systems developed by Fanuc and Siemens are most famous two</a:t>
            </a:r>
            <a:r>
              <a:rPr lang="en-SG" sz="2400" dirty="0" smtClean="0"/>
              <a:t>.</a:t>
            </a:r>
            <a:endParaRPr lang="en-SG" sz="2400" dirty="0"/>
          </a:p>
        </p:txBody>
      </p:sp>
    </p:spTree>
    <p:extLst>
      <p:ext uri="{BB962C8B-B14F-4D97-AF65-F5344CB8AC3E}">
        <p14:creationId xmlns:p14="http://schemas.microsoft.com/office/powerpoint/2010/main" val="3378668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a:t>
            </a:r>
            <a:r>
              <a:rPr lang="en-SG" dirty="0" smtClean="0"/>
              <a:t>control systems</a:t>
            </a:r>
            <a:endParaRPr lang="en-SG" dirty="0"/>
          </a:p>
        </p:txBody>
      </p:sp>
      <p:sp>
        <p:nvSpPr>
          <p:cNvPr id="3" name="内容占位符 2"/>
          <p:cNvSpPr>
            <a:spLocks noGrp="1"/>
          </p:cNvSpPr>
          <p:nvPr>
            <p:ph idx="1"/>
          </p:nvPr>
        </p:nvSpPr>
        <p:spPr>
          <a:xfrm>
            <a:off x="838199" y="1825624"/>
            <a:ext cx="6458527" cy="4889211"/>
          </a:xfrm>
        </p:spPr>
        <p:txBody>
          <a:bodyPr/>
          <a:lstStyle/>
          <a:p>
            <a:r>
              <a:rPr lang="en-SG" dirty="0" smtClean="0"/>
              <a:t>Fanuc CNC Series (30i like…)</a:t>
            </a:r>
          </a:p>
          <a:p>
            <a:pPr lvl="1">
              <a:buFont typeface="Wingdings" panose="05000000000000000000" pitchFamily="2" charset="2"/>
              <a:buChar char="§"/>
            </a:pPr>
            <a:r>
              <a:rPr lang="en-US" dirty="0" smtClean="0"/>
              <a:t>Very popular control systems developed by FANUC and GE Fanuc Automation</a:t>
            </a:r>
          </a:p>
          <a:p>
            <a:pPr lvl="1">
              <a:buFont typeface="Wingdings" panose="05000000000000000000" pitchFamily="2" charset="2"/>
              <a:buChar char="§"/>
            </a:pPr>
            <a:r>
              <a:rPr lang="en-US" dirty="0" smtClean="0"/>
              <a:t>Multiple </a:t>
            </a:r>
            <a:r>
              <a:rPr lang="en-US" dirty="0"/>
              <a:t>axes </a:t>
            </a:r>
            <a:r>
              <a:rPr lang="en-US" dirty="0" smtClean="0"/>
              <a:t>(</a:t>
            </a:r>
            <a:r>
              <a:rPr lang="en-US" dirty="0"/>
              <a:t>up to 40 axes and 24 of which can be interpolated </a:t>
            </a:r>
            <a:r>
              <a:rPr lang="en-US" dirty="0" smtClean="0"/>
              <a:t>simultaneously) and multipath (up to 10 paths) support, such as</a:t>
            </a:r>
          </a:p>
          <a:p>
            <a:pPr lvl="2">
              <a:buFont typeface="Wingdings" panose="05000000000000000000" pitchFamily="2" charset="2"/>
              <a:buChar char="ü"/>
            </a:pPr>
            <a:r>
              <a:rPr lang="en-US" dirty="0" smtClean="0"/>
              <a:t>Multi-axis lathes </a:t>
            </a:r>
          </a:p>
          <a:p>
            <a:pPr lvl="2">
              <a:buFont typeface="Wingdings" panose="05000000000000000000" pitchFamily="2" charset="2"/>
              <a:buChar char="ü"/>
            </a:pPr>
            <a:r>
              <a:rPr lang="en-US" dirty="0" smtClean="0"/>
              <a:t>5-axis machining centers</a:t>
            </a:r>
          </a:p>
          <a:p>
            <a:pPr lvl="2">
              <a:buFont typeface="Wingdings" panose="05000000000000000000" pitchFamily="2" charset="2"/>
              <a:buChar char="ü"/>
            </a:pPr>
            <a:r>
              <a:rPr lang="en-US" dirty="0" smtClean="0"/>
              <a:t>Gear cutting machines</a:t>
            </a:r>
          </a:p>
          <a:p>
            <a:pPr lvl="2">
              <a:buFont typeface="Wingdings" panose="05000000000000000000" pitchFamily="2" charset="2"/>
              <a:buChar char="ü"/>
            </a:pPr>
            <a:r>
              <a:rPr lang="en-US" dirty="0" smtClean="0"/>
              <a:t>Transfer machines</a:t>
            </a:r>
          </a:p>
          <a:p>
            <a:pPr lvl="1">
              <a:buFont typeface="Wingdings" panose="05000000000000000000" pitchFamily="2" charset="2"/>
              <a:buChar char="§"/>
            </a:pPr>
            <a:r>
              <a:rPr lang="en-US" dirty="0" smtClean="0"/>
              <a:t>Integrated PLC/PMC(Programmable Machine Control)</a:t>
            </a:r>
          </a:p>
          <a:p>
            <a:pPr lvl="1">
              <a:buFont typeface="Wingdings" panose="05000000000000000000" pitchFamily="2" charset="2"/>
              <a:buChar char="§"/>
            </a:pPr>
            <a:r>
              <a:rPr lang="en-US" dirty="0" smtClean="0"/>
              <a:t>Easy to create HMI screen</a:t>
            </a:r>
          </a:p>
          <a:p>
            <a:pPr lvl="1">
              <a:buFont typeface="Wingdings" panose="05000000000000000000" pitchFamily="2" charset="2"/>
              <a:buChar char="§"/>
            </a:pPr>
            <a:endParaRPr lang="en-SG" dirty="0" smtClean="0"/>
          </a:p>
        </p:txBody>
      </p:sp>
      <p:pic>
        <p:nvPicPr>
          <p:cNvPr id="4" name="图片 3"/>
          <p:cNvPicPr>
            <a:picLocks noChangeAspect="1"/>
          </p:cNvPicPr>
          <p:nvPr/>
        </p:nvPicPr>
        <p:blipFill>
          <a:blip r:embed="rId2"/>
          <a:stretch>
            <a:fillRect/>
          </a:stretch>
        </p:blipFill>
        <p:spPr>
          <a:xfrm>
            <a:off x="7165755" y="2124364"/>
            <a:ext cx="4456849" cy="3369108"/>
          </a:xfrm>
          <a:prstGeom prst="rect">
            <a:avLst/>
          </a:prstGeom>
        </p:spPr>
      </p:pic>
    </p:spTree>
    <p:extLst>
      <p:ext uri="{BB962C8B-B14F-4D97-AF65-F5344CB8AC3E}">
        <p14:creationId xmlns:p14="http://schemas.microsoft.com/office/powerpoint/2010/main" val="3681133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096000" y="1825625"/>
            <a:ext cx="7143750" cy="4010025"/>
          </a:xfrm>
          <a:prstGeom prst="rect">
            <a:avLst/>
          </a:prstGeom>
        </p:spPr>
      </p:pic>
      <p:sp>
        <p:nvSpPr>
          <p:cNvPr id="2" name="标题 1"/>
          <p:cNvSpPr>
            <a:spLocks noGrp="1"/>
          </p:cNvSpPr>
          <p:nvPr>
            <p:ph type="title"/>
          </p:nvPr>
        </p:nvSpPr>
        <p:spPr/>
        <p:txBody>
          <a:bodyPr/>
          <a:lstStyle/>
          <a:p>
            <a:r>
              <a:rPr lang="en-SG" dirty="0"/>
              <a:t>CNC </a:t>
            </a:r>
            <a:r>
              <a:rPr lang="en-SG" dirty="0" smtClean="0"/>
              <a:t>control </a:t>
            </a:r>
            <a:r>
              <a:rPr lang="en-SG" dirty="0"/>
              <a:t>system</a:t>
            </a:r>
          </a:p>
        </p:txBody>
      </p:sp>
      <p:sp>
        <p:nvSpPr>
          <p:cNvPr id="3" name="内容占位符 2"/>
          <p:cNvSpPr>
            <a:spLocks noGrp="1"/>
          </p:cNvSpPr>
          <p:nvPr>
            <p:ph idx="1"/>
          </p:nvPr>
        </p:nvSpPr>
        <p:spPr>
          <a:xfrm>
            <a:off x="637309" y="1825625"/>
            <a:ext cx="7204363" cy="4612120"/>
          </a:xfrm>
        </p:spPr>
        <p:txBody>
          <a:bodyPr>
            <a:normAutofit fontScale="92500" lnSpcReduction="20000"/>
          </a:bodyPr>
          <a:lstStyle/>
          <a:p>
            <a:r>
              <a:rPr lang="en-SG" dirty="0" smtClean="0"/>
              <a:t>Siemens </a:t>
            </a:r>
            <a:r>
              <a:rPr lang="en-SG" dirty="0" err="1" smtClean="0"/>
              <a:t>Sinumerik</a:t>
            </a:r>
            <a:r>
              <a:rPr lang="en-SG" dirty="0" smtClean="0"/>
              <a:t> series (SINUMERIK 840 like)</a:t>
            </a:r>
          </a:p>
          <a:p>
            <a:pPr lvl="1">
              <a:buFont typeface="Wingdings" panose="05000000000000000000" pitchFamily="2" charset="2"/>
              <a:buChar char="§"/>
            </a:pPr>
            <a:r>
              <a:rPr lang="en-SG" dirty="0"/>
              <a:t>D</a:t>
            </a:r>
            <a:r>
              <a:rPr lang="en-SG" dirty="0" smtClean="0"/>
              <a:t>rive-based </a:t>
            </a:r>
            <a:r>
              <a:rPr lang="en-SG" dirty="0"/>
              <a:t>high-performance NCUs (</a:t>
            </a:r>
            <a:r>
              <a:rPr lang="en-SG" dirty="0" smtClean="0"/>
              <a:t>Numerical </a:t>
            </a:r>
            <a:r>
              <a:rPr lang="en-SG" dirty="0"/>
              <a:t>Control Units</a:t>
            </a:r>
            <a:r>
              <a:rPr lang="en-SG" dirty="0" smtClean="0"/>
              <a:t>),</a:t>
            </a:r>
          </a:p>
          <a:p>
            <a:pPr lvl="1">
              <a:buFont typeface="Wingdings" panose="05000000000000000000" pitchFamily="2" charset="2"/>
              <a:buChar char="§"/>
            </a:pPr>
            <a:r>
              <a:rPr lang="en-SG" dirty="0" smtClean="0"/>
              <a:t>Up to </a:t>
            </a:r>
            <a:r>
              <a:rPr lang="en-SG" dirty="0"/>
              <a:t>93 axes in 30 machining channels to be controlled in the NCU </a:t>
            </a:r>
            <a:r>
              <a:rPr lang="en-SG" dirty="0" smtClean="0"/>
              <a:t>link</a:t>
            </a:r>
          </a:p>
          <a:p>
            <a:pPr lvl="1">
              <a:buFont typeface="Wingdings" panose="05000000000000000000" pitchFamily="2" charset="2"/>
              <a:buChar char="§"/>
            </a:pPr>
            <a:r>
              <a:rPr lang="en-US" dirty="0" smtClean="0"/>
              <a:t>Can be integrated </a:t>
            </a:r>
            <a:r>
              <a:rPr lang="en-SG" dirty="0" smtClean="0"/>
              <a:t>completely in </a:t>
            </a:r>
            <a:r>
              <a:rPr lang="en-SG" dirty="0"/>
              <a:t>the Totally Integrated Automation (TIA) </a:t>
            </a:r>
            <a:r>
              <a:rPr lang="en-SG" dirty="0" smtClean="0"/>
              <a:t>Portal using PROFINET. </a:t>
            </a:r>
            <a:endParaRPr lang="en-SG" dirty="0"/>
          </a:p>
          <a:p>
            <a:pPr lvl="1">
              <a:buFont typeface="Wingdings" panose="05000000000000000000" pitchFamily="2" charset="2"/>
              <a:buChar char="§"/>
            </a:pPr>
            <a:r>
              <a:rPr lang="en-SG" dirty="0"/>
              <a:t>Suitable for </a:t>
            </a:r>
            <a:r>
              <a:rPr lang="en-SG" dirty="0" smtClean="0"/>
              <a:t>turning</a:t>
            </a:r>
            <a:r>
              <a:rPr lang="en-SG" dirty="0"/>
              <a:t>, milling, </a:t>
            </a:r>
            <a:r>
              <a:rPr lang="en-SG" dirty="0" smtClean="0"/>
              <a:t>grinding, nibbling</a:t>
            </a:r>
            <a:r>
              <a:rPr lang="en-SG" dirty="0"/>
              <a:t>, laser machining and gear wheel machining.</a:t>
            </a:r>
            <a:endParaRPr lang="en-SG" dirty="0" smtClean="0"/>
          </a:p>
          <a:p>
            <a:pPr lvl="1">
              <a:buFont typeface="Wingdings" panose="05000000000000000000" pitchFamily="2" charset="2"/>
              <a:buChar char="§"/>
            </a:pPr>
            <a:r>
              <a:rPr lang="en-SG" dirty="0"/>
              <a:t>DXF files can be directly opened on the CNC, and transferred to the CNC </a:t>
            </a:r>
            <a:r>
              <a:rPr lang="en-SG" dirty="0" smtClean="0"/>
              <a:t>program.</a:t>
            </a:r>
          </a:p>
          <a:p>
            <a:pPr lvl="1">
              <a:buFont typeface="Wingdings" panose="05000000000000000000" pitchFamily="2" charset="2"/>
              <a:buChar char="§"/>
            </a:pPr>
            <a:r>
              <a:rPr lang="en-SG" dirty="0"/>
              <a:t>Tool geometries and work offsets are corrected automatically so that the required production tolerances are </a:t>
            </a:r>
            <a:r>
              <a:rPr lang="en-SG" dirty="0" smtClean="0"/>
              <a:t>maintained.</a:t>
            </a:r>
          </a:p>
          <a:p>
            <a:pPr lvl="1">
              <a:buFont typeface="Wingdings" panose="05000000000000000000" pitchFamily="2" charset="2"/>
              <a:buChar char="§"/>
            </a:pPr>
            <a:r>
              <a:rPr lang="en-SG" dirty="0"/>
              <a:t>Tool data and magazine location information are </a:t>
            </a:r>
            <a:r>
              <a:rPr lang="en-SG" dirty="0" smtClean="0"/>
              <a:t>clearly stored.</a:t>
            </a: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lvl="1">
              <a:buFont typeface="Wingdings" panose="05000000000000000000" pitchFamily="2" charset="2"/>
              <a:buChar char="§"/>
            </a:pPr>
            <a:endParaRPr lang="en-SG" dirty="0"/>
          </a:p>
          <a:p>
            <a:pPr lvl="1">
              <a:buFont typeface="Wingdings" panose="05000000000000000000" pitchFamily="2" charset="2"/>
              <a:buChar char="§"/>
            </a:pPr>
            <a:endParaRPr lang="en-SG" dirty="0" smtClean="0"/>
          </a:p>
          <a:p>
            <a:pPr marL="0" indent="0">
              <a:buNone/>
            </a:pPr>
            <a:endParaRPr lang="en-SG" dirty="0" smtClean="0"/>
          </a:p>
          <a:p>
            <a:pPr marL="0" indent="0">
              <a:buNone/>
            </a:pPr>
            <a:endParaRPr lang="en-SG" dirty="0"/>
          </a:p>
        </p:txBody>
      </p:sp>
    </p:spTree>
    <p:extLst>
      <p:ext uri="{BB962C8B-B14F-4D97-AF65-F5344CB8AC3E}">
        <p14:creationId xmlns:p14="http://schemas.microsoft.com/office/powerpoint/2010/main" val="3917543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7317198" cy="4351338"/>
          </a:xfrm>
        </p:spPr>
        <p:txBody>
          <a:bodyPr>
            <a:normAutofit/>
          </a:bodyPr>
          <a:lstStyle/>
          <a:p>
            <a:r>
              <a:rPr lang="en-SG" dirty="0" smtClean="0"/>
              <a:t>Three important process parameters</a:t>
            </a:r>
          </a:p>
          <a:p>
            <a:pPr lvl="1">
              <a:buFont typeface="Wingdings" panose="05000000000000000000" pitchFamily="2" charset="2"/>
              <a:buChar char="§"/>
            </a:pPr>
            <a:r>
              <a:rPr lang="en-US" dirty="0" smtClean="0"/>
              <a:t>Cutting velocity/speed: the kernel parameter </a:t>
            </a:r>
            <a:r>
              <a:rPr lang="en-US" altLang="zh-CN" dirty="0" smtClean="0"/>
              <a:t>in</a:t>
            </a:r>
            <a:r>
              <a:rPr lang="en-US" dirty="0" smtClean="0"/>
              <a:t> three, it is a relative speed difference between the tool and </a:t>
            </a:r>
            <a:r>
              <a:rPr lang="en-US" dirty="0" err="1" smtClean="0"/>
              <a:t>workpiece</a:t>
            </a:r>
            <a:r>
              <a:rPr lang="en-US" dirty="0" smtClean="0"/>
              <a:t>, which defines the main cutting motion.</a:t>
            </a:r>
          </a:p>
          <a:p>
            <a:pPr lvl="1">
              <a:buFont typeface="Wingdings" panose="05000000000000000000" pitchFamily="2" charset="2"/>
              <a:buChar char="§"/>
            </a:pPr>
            <a:r>
              <a:rPr lang="en-US" dirty="0" smtClean="0"/>
              <a:t>Feed rate: usually perpendicular to the direction of cutting velocity. It helps cutting tool to form a 2D surface of material.</a:t>
            </a:r>
          </a:p>
          <a:p>
            <a:pPr lvl="1">
              <a:buFont typeface="Wingdings" panose="05000000000000000000" pitchFamily="2" charset="2"/>
              <a:buChar char="§"/>
            </a:pPr>
            <a:r>
              <a:rPr lang="en-US" dirty="0" smtClean="0"/>
              <a:t>Depth of cut: specifies the thickness of the surface above mentioned, which finished the total volume definition of material </a:t>
            </a:r>
            <a:r>
              <a:rPr lang="en-US" dirty="0" smtClean="0"/>
              <a:t>cut. </a:t>
            </a:r>
          </a:p>
        </p:txBody>
      </p:sp>
      <p:pic>
        <p:nvPicPr>
          <p:cNvPr id="4" name="图片 3"/>
          <p:cNvPicPr>
            <a:picLocks noChangeAspect="1"/>
          </p:cNvPicPr>
          <p:nvPr/>
        </p:nvPicPr>
        <p:blipFill>
          <a:blip r:embed="rId2"/>
          <a:stretch>
            <a:fillRect/>
          </a:stretch>
        </p:blipFill>
        <p:spPr>
          <a:xfrm>
            <a:off x="8155399" y="1690688"/>
            <a:ext cx="3198401" cy="2040803"/>
          </a:xfrm>
          <a:prstGeom prst="rect">
            <a:avLst/>
          </a:prstGeom>
        </p:spPr>
      </p:pic>
      <p:pic>
        <p:nvPicPr>
          <p:cNvPr id="6" name="图片 5"/>
          <p:cNvPicPr>
            <a:picLocks noChangeAspect="1"/>
          </p:cNvPicPr>
          <p:nvPr/>
        </p:nvPicPr>
        <p:blipFill>
          <a:blip r:embed="rId3"/>
          <a:stretch>
            <a:fillRect/>
          </a:stretch>
        </p:blipFill>
        <p:spPr>
          <a:xfrm>
            <a:off x="8155398" y="4083483"/>
            <a:ext cx="3268153" cy="2093479"/>
          </a:xfrm>
          <a:prstGeom prst="rect">
            <a:avLst/>
          </a:prstGeom>
        </p:spPr>
      </p:pic>
    </p:spTree>
    <p:extLst>
      <p:ext uri="{BB962C8B-B14F-4D97-AF65-F5344CB8AC3E}">
        <p14:creationId xmlns:p14="http://schemas.microsoft.com/office/powerpoint/2010/main" val="34574762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199" y="1825625"/>
            <a:ext cx="10217727" cy="4351338"/>
          </a:xfrm>
        </p:spPr>
        <p:txBody>
          <a:bodyPr>
            <a:normAutofit fontScale="92500" lnSpcReduction="10000"/>
          </a:bodyPr>
          <a:lstStyle/>
          <a:p>
            <a:r>
              <a:rPr lang="en-SG" dirty="0" smtClean="0"/>
              <a:t>Three important process parameters</a:t>
            </a:r>
          </a:p>
          <a:p>
            <a:pPr lvl="1">
              <a:buFont typeface="Wingdings" panose="05000000000000000000" pitchFamily="2" charset="2"/>
              <a:buChar char="§"/>
            </a:pPr>
            <a:r>
              <a:rPr lang="en-US" dirty="0"/>
              <a:t>All those three parameters defined well how much material will be removed by cutting tool in  an unit period of time, which is usually named the metal removal rate</a:t>
            </a:r>
            <a:r>
              <a:rPr lang="en-US" dirty="0" smtClean="0"/>
              <a:t>.</a:t>
            </a:r>
          </a:p>
          <a:p>
            <a:pPr lvl="1">
              <a:buFont typeface="Wingdings" panose="05000000000000000000" pitchFamily="2" charset="2"/>
              <a:buChar char="§"/>
            </a:pPr>
            <a:r>
              <a:rPr lang="en-SG" dirty="0"/>
              <a:t>Usually, cutting speeds are selected for a specified tool life. Higher the cutting speed, shorter </a:t>
            </a:r>
            <a:r>
              <a:rPr lang="en-SG" dirty="0" smtClean="0"/>
              <a:t>will </a:t>
            </a:r>
            <a:r>
              <a:rPr lang="en-SG" dirty="0"/>
              <a:t>be the life of the tool. </a:t>
            </a:r>
            <a:endParaRPr lang="en-SG" dirty="0" smtClean="0"/>
          </a:p>
          <a:p>
            <a:pPr lvl="1">
              <a:buFont typeface="Wingdings" panose="05000000000000000000" pitchFamily="2" charset="2"/>
              <a:buChar char="§"/>
            </a:pPr>
            <a:r>
              <a:rPr lang="en-SG" dirty="0" smtClean="0"/>
              <a:t>A </a:t>
            </a:r>
            <a:r>
              <a:rPr lang="en-SG" dirty="0"/>
              <a:t>high depth of cut will result in higher metal removal rate and less </a:t>
            </a:r>
            <a:r>
              <a:rPr lang="en-SG" dirty="0" smtClean="0"/>
              <a:t>time </a:t>
            </a:r>
            <a:r>
              <a:rPr lang="en-SG" dirty="0"/>
              <a:t>for machining, resulting in low machining </a:t>
            </a:r>
            <a:r>
              <a:rPr lang="en-SG" dirty="0" smtClean="0"/>
              <a:t>cost.</a:t>
            </a:r>
          </a:p>
          <a:p>
            <a:pPr lvl="1">
              <a:buFont typeface="Wingdings" panose="05000000000000000000" pitchFamily="2" charset="2"/>
              <a:buChar char="§"/>
            </a:pPr>
            <a:r>
              <a:rPr lang="en-SG" dirty="0" smtClean="0"/>
              <a:t>Higher </a:t>
            </a:r>
            <a:r>
              <a:rPr lang="en-SG" dirty="0"/>
              <a:t>feed will also reduce machining time and therefore, machining cost. </a:t>
            </a:r>
            <a:r>
              <a:rPr lang="en-SG" dirty="0" smtClean="0"/>
              <a:t>However, </a:t>
            </a:r>
            <a:r>
              <a:rPr lang="en-SG" dirty="0"/>
              <a:t>the increase in feed will affect the tool life </a:t>
            </a:r>
            <a:r>
              <a:rPr lang="en-SG" dirty="0" smtClean="0"/>
              <a:t>more than increasing depth of cut.</a:t>
            </a:r>
          </a:p>
          <a:p>
            <a:pPr lvl="1">
              <a:buFont typeface="Wingdings" panose="05000000000000000000" pitchFamily="2" charset="2"/>
              <a:buChar char="§"/>
            </a:pPr>
            <a:r>
              <a:rPr lang="en-SG" dirty="0"/>
              <a:t> It is advisable to select a higher depth of cut and smaller feed for the same </a:t>
            </a:r>
            <a:r>
              <a:rPr lang="en-SG" dirty="0" smtClean="0"/>
              <a:t>chip </a:t>
            </a:r>
            <a:r>
              <a:rPr lang="en-SG" dirty="0"/>
              <a:t>cross-section. In finishing it is necessary to select small depth of cut and feed. </a:t>
            </a:r>
          </a:p>
        </p:txBody>
      </p:sp>
    </p:spTree>
    <p:extLst>
      <p:ext uri="{BB962C8B-B14F-4D97-AF65-F5344CB8AC3E}">
        <p14:creationId xmlns:p14="http://schemas.microsoft.com/office/powerpoint/2010/main" val="1051074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692728" y="1825624"/>
            <a:ext cx="7278254" cy="4482811"/>
          </a:xfrm>
        </p:spPr>
        <p:txBody>
          <a:bodyPr>
            <a:normAutofit fontScale="92500" lnSpcReduction="10000"/>
          </a:bodyPr>
          <a:lstStyle/>
          <a:p>
            <a:r>
              <a:rPr lang="en-SG" dirty="0" smtClean="0"/>
              <a:t>Principles for process design</a:t>
            </a:r>
          </a:p>
          <a:p>
            <a:pPr lvl="1">
              <a:buFont typeface="Wingdings" panose="05000000000000000000" pitchFamily="2" charset="2"/>
              <a:buChar char="§"/>
            </a:pPr>
            <a:r>
              <a:rPr lang="en-US" dirty="0" smtClean="0"/>
              <a:t>What a process design concerns is how to change a piece of designed drawing on paper or in a computer into a real physical entity. To do this, there are bunch of things a process designer should take into account. Like </a:t>
            </a:r>
          </a:p>
          <a:p>
            <a:pPr lvl="2">
              <a:buFont typeface="Wingdings" panose="05000000000000000000" pitchFamily="2" charset="2"/>
              <a:buChar char="ü"/>
            </a:pPr>
            <a:r>
              <a:rPr lang="en-SG" dirty="0"/>
              <a:t>Analysis of part requirements.</a:t>
            </a:r>
          </a:p>
          <a:p>
            <a:pPr lvl="2">
              <a:buFont typeface="Wingdings" panose="05000000000000000000" pitchFamily="2" charset="2"/>
              <a:buChar char="ü"/>
            </a:pPr>
            <a:r>
              <a:rPr lang="en-SG" dirty="0" smtClean="0"/>
              <a:t>Selection </a:t>
            </a:r>
            <a:r>
              <a:rPr lang="en-SG" dirty="0"/>
              <a:t>of raw </a:t>
            </a:r>
            <a:r>
              <a:rPr lang="en-SG" dirty="0" err="1"/>
              <a:t>workpiece</a:t>
            </a:r>
            <a:r>
              <a:rPr lang="en-SG" dirty="0"/>
              <a:t>/material.</a:t>
            </a:r>
          </a:p>
          <a:p>
            <a:pPr lvl="2">
              <a:buFont typeface="Wingdings" panose="05000000000000000000" pitchFamily="2" charset="2"/>
              <a:buChar char="ü"/>
            </a:pPr>
            <a:r>
              <a:rPr lang="en-SG" dirty="0" smtClean="0"/>
              <a:t>Determination </a:t>
            </a:r>
            <a:r>
              <a:rPr lang="en-SG" dirty="0"/>
              <a:t>of manufacturing operations and their sequences.</a:t>
            </a:r>
          </a:p>
          <a:p>
            <a:pPr lvl="2">
              <a:buFont typeface="Wingdings" panose="05000000000000000000" pitchFamily="2" charset="2"/>
              <a:buChar char="ü"/>
            </a:pPr>
            <a:r>
              <a:rPr lang="en-SG" dirty="0" smtClean="0"/>
              <a:t>Selection </a:t>
            </a:r>
            <a:r>
              <a:rPr lang="en-SG" dirty="0"/>
              <a:t>of machine tools.</a:t>
            </a:r>
          </a:p>
          <a:p>
            <a:pPr lvl="2">
              <a:buFont typeface="Wingdings" panose="05000000000000000000" pitchFamily="2" charset="2"/>
              <a:buChar char="ü"/>
            </a:pPr>
            <a:r>
              <a:rPr lang="en-SG" dirty="0" smtClean="0"/>
              <a:t>Selection </a:t>
            </a:r>
            <a:r>
              <a:rPr lang="en-SG" dirty="0"/>
              <a:t>of tools, work-holding devices and inspection equipment.</a:t>
            </a:r>
          </a:p>
          <a:p>
            <a:pPr lvl="2">
              <a:buFont typeface="Wingdings" panose="05000000000000000000" pitchFamily="2" charset="2"/>
              <a:buChar char="ü"/>
            </a:pPr>
            <a:r>
              <a:rPr lang="en-SG" dirty="0" smtClean="0"/>
              <a:t>Determination </a:t>
            </a:r>
            <a:r>
              <a:rPr lang="en-SG" dirty="0"/>
              <a:t>of machining conditions (cutting speed, feed and depth of cut) </a:t>
            </a:r>
            <a:r>
              <a:rPr lang="en-SG" dirty="0" smtClean="0"/>
              <a:t>and manufacturing </a:t>
            </a:r>
            <a:r>
              <a:rPr lang="en-SG" dirty="0"/>
              <a:t>times (setup time, processing time and lead time</a:t>
            </a:r>
            <a:r>
              <a:rPr lang="en-SG" dirty="0" smtClean="0"/>
              <a:t>).</a:t>
            </a:r>
            <a:endParaRPr lang="en-US" dirty="0" smtClean="0"/>
          </a:p>
        </p:txBody>
      </p:sp>
      <p:pic>
        <p:nvPicPr>
          <p:cNvPr id="4" name="图片 3"/>
          <p:cNvPicPr>
            <a:picLocks noChangeAspect="1"/>
          </p:cNvPicPr>
          <p:nvPr/>
        </p:nvPicPr>
        <p:blipFill>
          <a:blip r:embed="rId2"/>
          <a:stretch>
            <a:fillRect/>
          </a:stretch>
        </p:blipFill>
        <p:spPr>
          <a:xfrm>
            <a:off x="7800521" y="2382981"/>
            <a:ext cx="3808213" cy="2105891"/>
          </a:xfrm>
          <a:prstGeom prst="rect">
            <a:avLst/>
          </a:prstGeom>
        </p:spPr>
      </p:pic>
    </p:spTree>
    <p:extLst>
      <p:ext uri="{BB962C8B-B14F-4D97-AF65-F5344CB8AC3E}">
        <p14:creationId xmlns:p14="http://schemas.microsoft.com/office/powerpoint/2010/main" val="60397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Working Coordinate System(WCS)</a:t>
            </a:r>
          </a:p>
        </p:txBody>
      </p:sp>
      <p:sp>
        <p:nvSpPr>
          <p:cNvPr id="3" name="内容占位符 2"/>
          <p:cNvSpPr>
            <a:spLocks noGrp="1"/>
          </p:cNvSpPr>
          <p:nvPr>
            <p:ph idx="1"/>
          </p:nvPr>
        </p:nvSpPr>
        <p:spPr>
          <a:xfrm>
            <a:off x="838200" y="1886011"/>
            <a:ext cx="10515600" cy="4351338"/>
          </a:xfrm>
        </p:spPr>
        <p:txBody>
          <a:bodyPr>
            <a:normAutofit/>
          </a:bodyPr>
          <a:lstStyle/>
          <a:p>
            <a:r>
              <a:rPr lang="en-SG" dirty="0"/>
              <a:t>G</a:t>
            </a:r>
            <a:r>
              <a:rPr lang="en-SG" dirty="0" smtClean="0"/>
              <a:t>iven a vector under WCS,                , and 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nvPr>
        </p:nvGraphicFramePr>
        <p:xfrm>
          <a:off x="7545806" y="1951528"/>
          <a:ext cx="1458913" cy="417513"/>
        </p:xfrm>
        <a:graphic>
          <a:graphicData uri="http://schemas.openxmlformats.org/presentationml/2006/ole">
            <mc:AlternateContent xmlns:mc="http://schemas.openxmlformats.org/markup-compatibility/2006">
              <mc:Choice xmlns:v="urn:schemas-microsoft-com:vml" Requires="v">
                <p:oleObj spid="_x0000_s38414"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545806" y="1951528"/>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5029619" y="1947860"/>
          <a:ext cx="1184275" cy="411163"/>
        </p:xfrm>
        <a:graphic>
          <a:graphicData uri="http://schemas.openxmlformats.org/presentationml/2006/ole">
            <mc:AlternateContent xmlns:mc="http://schemas.openxmlformats.org/markup-compatibility/2006">
              <mc:Choice xmlns:v="urn:schemas-microsoft-com:vml" Requires="v">
                <p:oleObj spid="_x0000_s38415"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029619" y="1947860"/>
                        <a:ext cx="1184275"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5029619" y="3226355"/>
          <a:ext cx="1066381" cy="403495"/>
        </p:xfrm>
        <a:graphic>
          <a:graphicData uri="http://schemas.openxmlformats.org/presentationml/2006/ole">
            <mc:AlternateContent xmlns:mc="http://schemas.openxmlformats.org/markup-compatibility/2006">
              <mc:Choice xmlns:v="urn:schemas-microsoft-com:vml" Requires="v">
                <p:oleObj spid="_x0000_s38416"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9" y="3226355"/>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901771" y="4130691"/>
          <a:ext cx="3322076" cy="1476478"/>
        </p:xfrm>
        <a:graphic>
          <a:graphicData uri="http://schemas.openxmlformats.org/presentationml/2006/ole">
            <mc:AlternateContent xmlns:mc="http://schemas.openxmlformats.org/markup-compatibility/2006">
              <mc:Choice xmlns:v="urn:schemas-microsoft-com:vml" Requires="v">
                <p:oleObj spid="_x0000_s38417" name="Equation" r:id="rId9" imgW="1600200" imgH="711000" progId="Equation.DSMT4">
                  <p:embed/>
                </p:oleObj>
              </mc:Choice>
              <mc:Fallback>
                <p:oleObj name="Equation" r:id="rId9" imgW="1600200" imgH="711000" progId="Equation.DSMT4">
                  <p:embed/>
                  <p:pic>
                    <p:nvPicPr>
                      <p:cNvPr id="9" name="对象 8"/>
                      <p:cNvPicPr/>
                      <p:nvPr/>
                    </p:nvPicPr>
                    <p:blipFill>
                      <a:blip r:embed="rId10"/>
                      <a:stretch>
                        <a:fillRect/>
                      </a:stretch>
                    </p:blipFill>
                    <p:spPr>
                      <a:xfrm>
                        <a:off x="3901771" y="4130691"/>
                        <a:ext cx="3322076" cy="1476478"/>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337800" cy="4351338"/>
          </a:xfrm>
        </p:spPr>
        <p:txBody>
          <a:bodyPr>
            <a:noAutofit/>
          </a:bodyPr>
          <a:lstStyle/>
          <a:p>
            <a:r>
              <a:rPr lang="en-SG" dirty="0" smtClean="0"/>
              <a:t>Principles for process </a:t>
            </a:r>
            <a:r>
              <a:rPr lang="en-SG" dirty="0" smtClean="0"/>
              <a:t>design</a:t>
            </a:r>
          </a:p>
          <a:p>
            <a:pPr lvl="1">
              <a:buFont typeface="Wingdings" panose="05000000000000000000" pitchFamily="2" charset="2"/>
              <a:buChar char="§"/>
            </a:pPr>
            <a:r>
              <a:rPr lang="en-SG" dirty="0" smtClean="0"/>
              <a:t>The </a:t>
            </a:r>
            <a:r>
              <a:rPr lang="en-SG" dirty="0"/>
              <a:t>above-mentioned </a:t>
            </a:r>
            <a:r>
              <a:rPr lang="en-SG" dirty="0" smtClean="0"/>
              <a:t>steps </a:t>
            </a:r>
            <a:r>
              <a:rPr lang="en-SG" dirty="0"/>
              <a:t>are not always performed </a:t>
            </a:r>
            <a:r>
              <a:rPr lang="en-SG" dirty="0" smtClean="0"/>
              <a:t>sequentially, they </a:t>
            </a:r>
            <a:r>
              <a:rPr lang="en-SG" dirty="0"/>
              <a:t>are inter-connected. </a:t>
            </a:r>
            <a:endParaRPr lang="en-US" dirty="0" smtClean="0"/>
          </a:p>
          <a:p>
            <a:pPr lvl="1">
              <a:buFont typeface="Wingdings" panose="05000000000000000000" pitchFamily="2" charset="2"/>
              <a:buChar char="§"/>
            </a:pPr>
            <a:r>
              <a:rPr lang="en-US" dirty="0" smtClean="0"/>
              <a:t>Even </a:t>
            </a:r>
            <a:r>
              <a:rPr lang="en-US" dirty="0"/>
              <a:t>for the same model, there could be several methods to produce it. Each of which </a:t>
            </a:r>
            <a:r>
              <a:rPr lang="en-US" dirty="0" smtClean="0"/>
              <a:t>spends </a:t>
            </a:r>
            <a:r>
              <a:rPr lang="en-US" dirty="0"/>
              <a:t>different time and </a:t>
            </a:r>
            <a:r>
              <a:rPr lang="en-US" dirty="0" smtClean="0"/>
              <a:t>cost. And </a:t>
            </a:r>
            <a:r>
              <a:rPr lang="en-US" dirty="0"/>
              <a:t>t</a:t>
            </a:r>
            <a:r>
              <a:rPr lang="en-US" dirty="0" smtClean="0"/>
              <a:t>he </a:t>
            </a:r>
            <a:r>
              <a:rPr lang="en-US" dirty="0"/>
              <a:t>quality, accuracy, and productivity </a:t>
            </a:r>
            <a:r>
              <a:rPr lang="en-US" dirty="0" smtClean="0"/>
              <a:t>heavily depend </a:t>
            </a:r>
            <a:r>
              <a:rPr lang="en-US" dirty="0"/>
              <a:t>on </a:t>
            </a:r>
            <a:r>
              <a:rPr lang="en-US" dirty="0" smtClean="0"/>
              <a:t>the </a:t>
            </a:r>
            <a:r>
              <a:rPr lang="en-US" dirty="0"/>
              <a:t>process </a:t>
            </a:r>
            <a:r>
              <a:rPr lang="en-US" dirty="0" smtClean="0"/>
              <a:t>performed. </a:t>
            </a:r>
          </a:p>
          <a:p>
            <a:pPr lvl="1">
              <a:buFont typeface="Wingdings" panose="05000000000000000000" pitchFamily="2" charset="2"/>
              <a:buChar char="§"/>
            </a:pPr>
            <a:r>
              <a:rPr lang="en-SG" dirty="0" smtClean="0"/>
              <a:t>Usually, a well designed process refers to </a:t>
            </a:r>
            <a:r>
              <a:rPr lang="en-SG" dirty="0"/>
              <a:t>a set of instructions that </a:t>
            </a:r>
            <a:r>
              <a:rPr lang="en-SG" dirty="0" smtClean="0"/>
              <a:t>translate </a:t>
            </a:r>
            <a:r>
              <a:rPr lang="en-SG" dirty="0"/>
              <a:t>design specifications into manufacturing process </a:t>
            </a:r>
            <a:r>
              <a:rPr lang="en-SG" dirty="0" smtClean="0"/>
              <a:t>details. If all the process was followed, a design specifications will be met.</a:t>
            </a:r>
            <a:endParaRPr lang="en-US" dirty="0"/>
          </a:p>
        </p:txBody>
      </p:sp>
    </p:spTree>
    <p:extLst>
      <p:ext uri="{BB962C8B-B14F-4D97-AF65-F5344CB8AC3E}">
        <p14:creationId xmlns:p14="http://schemas.microsoft.com/office/powerpoint/2010/main" val="2086872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515600" cy="4351338"/>
          </a:xfrm>
        </p:spPr>
        <p:txBody>
          <a:bodyPr/>
          <a:lstStyle/>
          <a:p>
            <a:r>
              <a:rPr lang="en-SG" dirty="0" smtClean="0"/>
              <a:t>Computer-Aided Process Planning</a:t>
            </a:r>
          </a:p>
          <a:p>
            <a:pPr lvl="1">
              <a:buFont typeface="Wingdings" panose="05000000000000000000" pitchFamily="2" charset="2"/>
              <a:buChar char="§"/>
            </a:pPr>
            <a:r>
              <a:rPr lang="en-SG" dirty="0" smtClean="0"/>
              <a:t>Definition</a:t>
            </a:r>
          </a:p>
          <a:p>
            <a:pPr lvl="2">
              <a:buFont typeface="Wingdings" panose="05000000000000000000" pitchFamily="2" charset="2"/>
              <a:buChar char="ü"/>
            </a:pPr>
            <a:r>
              <a:rPr lang="en-SG" dirty="0" smtClean="0"/>
              <a:t>Traditionally</a:t>
            </a:r>
            <a:r>
              <a:rPr lang="en-SG" dirty="0"/>
              <a:t>, process planning is performed manually by highly experienced planners who possess in-depth </a:t>
            </a:r>
            <a:r>
              <a:rPr lang="en-SG" dirty="0" smtClean="0"/>
              <a:t>knowledge </a:t>
            </a:r>
            <a:r>
              <a:rPr lang="en-SG" dirty="0"/>
              <a:t>of </a:t>
            </a:r>
            <a:r>
              <a:rPr lang="en-SG" dirty="0" smtClean="0"/>
              <a:t>the manufacturing </a:t>
            </a:r>
            <a:r>
              <a:rPr lang="en-SG" dirty="0"/>
              <a:t>processes involved and the capabilities of the shop-floor facilities. </a:t>
            </a: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r>
              <a:rPr lang="en-SG" dirty="0"/>
              <a:t>Computer Aided Process Planning ( CAPP) is a means to automatically develop the process plan from the </a:t>
            </a:r>
            <a:r>
              <a:rPr lang="en-SG" dirty="0" smtClean="0"/>
              <a:t>geometric </a:t>
            </a:r>
            <a:r>
              <a:rPr lang="en-SG" dirty="0"/>
              <a:t>image of the component. The key to </a:t>
            </a:r>
            <a:r>
              <a:rPr lang="en-SG" dirty="0" smtClean="0"/>
              <a:t>development </a:t>
            </a:r>
            <a:r>
              <a:rPr lang="en-SG" dirty="0"/>
              <a:t>of such CAPP Systems is to structure the data </a:t>
            </a:r>
            <a:r>
              <a:rPr lang="en-SG" dirty="0" smtClean="0"/>
              <a:t>concerning </a:t>
            </a:r>
            <a:r>
              <a:rPr lang="en-SG" dirty="0"/>
              <a:t>part design, manufacturing facilities and capabilities into categories and logical relationships. </a:t>
            </a:r>
            <a:endParaRPr lang="en-SG" dirty="0" smtClean="0"/>
          </a:p>
          <a:p>
            <a:pPr lvl="2">
              <a:buFont typeface="Wingdings" panose="05000000000000000000" pitchFamily="2" charset="2"/>
              <a:buChar char="ü"/>
            </a:pPr>
            <a:endParaRPr lang="en-SG" dirty="0"/>
          </a:p>
          <a:p>
            <a:pPr lvl="2">
              <a:buFont typeface="Wingdings" panose="05000000000000000000" pitchFamily="2" charset="2"/>
              <a:buChar char="ü"/>
            </a:pPr>
            <a:r>
              <a:rPr lang="en-SG" dirty="0"/>
              <a:t>CAPP </a:t>
            </a:r>
            <a:r>
              <a:rPr lang="en-SG" dirty="0" smtClean="0"/>
              <a:t>appears </a:t>
            </a:r>
            <a:r>
              <a:rPr lang="en-SG" dirty="0"/>
              <a:t>to fully integrate CAD and CAM</a:t>
            </a:r>
            <a:endParaRPr lang="en-SG" dirty="0"/>
          </a:p>
        </p:txBody>
      </p:sp>
    </p:spTree>
    <p:extLst>
      <p:ext uri="{BB962C8B-B14F-4D97-AF65-F5344CB8AC3E}">
        <p14:creationId xmlns:p14="http://schemas.microsoft.com/office/powerpoint/2010/main" val="3664483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766290" y="1690688"/>
            <a:ext cx="6659420" cy="4589958"/>
          </a:xfrm>
          <a:prstGeom prst="rect">
            <a:avLst/>
          </a:prstGeom>
        </p:spPr>
      </p:pic>
      <p:sp>
        <p:nvSpPr>
          <p:cNvPr id="7"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Tree>
    <p:extLst>
      <p:ext uri="{BB962C8B-B14F-4D97-AF65-F5344CB8AC3E}">
        <p14:creationId xmlns:p14="http://schemas.microsoft.com/office/powerpoint/2010/main" val="9785959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0" y="1825625"/>
            <a:ext cx="10273145" cy="4351338"/>
          </a:xfrm>
        </p:spPr>
        <p:txBody>
          <a:bodyPr>
            <a:normAutofit/>
          </a:bodyPr>
          <a:lstStyle/>
          <a:p>
            <a:r>
              <a:rPr lang="en-SG" dirty="0" smtClean="0"/>
              <a:t>Computer-Aided Process Planning</a:t>
            </a:r>
          </a:p>
          <a:p>
            <a:pPr lvl="1">
              <a:buFont typeface="Wingdings" panose="05000000000000000000" pitchFamily="2" charset="2"/>
              <a:buChar char="§"/>
            </a:pPr>
            <a:r>
              <a:rPr lang="en-SG" dirty="0" smtClean="0"/>
              <a:t>Variant Method</a:t>
            </a:r>
          </a:p>
          <a:p>
            <a:pPr lvl="2">
              <a:buFont typeface="Wingdings" panose="05000000000000000000" pitchFamily="2" charset="2"/>
              <a:buChar char="ü"/>
            </a:pPr>
            <a:r>
              <a:rPr lang="en-SG" dirty="0" smtClean="0"/>
              <a:t>Search for a </a:t>
            </a:r>
            <a:r>
              <a:rPr lang="en-SG" dirty="0"/>
              <a:t>generic process plan from the existing master process plans developed for each part family </a:t>
            </a:r>
            <a:r>
              <a:rPr lang="en-SG" dirty="0" smtClean="0"/>
              <a:t>and </a:t>
            </a:r>
            <a:r>
              <a:rPr lang="en-SG" dirty="0"/>
              <a:t>edits to suit the requirement of the </a:t>
            </a:r>
            <a:r>
              <a:rPr lang="en-SG" dirty="0" smtClean="0"/>
              <a:t>part. </a:t>
            </a:r>
            <a:r>
              <a:rPr lang="en-SG" dirty="0"/>
              <a:t>The variant Method</a:t>
            </a:r>
            <a:r>
              <a:rPr lang="en-SG" dirty="0" smtClean="0"/>
              <a:t> </a:t>
            </a:r>
            <a:r>
              <a:rPr lang="en-SG" dirty="0"/>
              <a:t>is </a:t>
            </a:r>
            <a:r>
              <a:rPr lang="en-SG" dirty="0" smtClean="0"/>
              <a:t>commonly implemented with Group Technology (GT) </a:t>
            </a:r>
            <a:r>
              <a:rPr lang="en-SG" dirty="0"/>
              <a:t>coding system. Here, the parts are segmented into groups based on similarity and each group has a </a:t>
            </a:r>
            <a:r>
              <a:rPr lang="en-SG" dirty="0" smtClean="0"/>
              <a:t>master </a:t>
            </a:r>
            <a:r>
              <a:rPr lang="en-SG" dirty="0"/>
              <a:t>plan</a:t>
            </a:r>
            <a:r>
              <a:rPr lang="en-SG" dirty="0" smtClean="0"/>
              <a:t>.</a:t>
            </a:r>
          </a:p>
          <a:p>
            <a:pPr lvl="2">
              <a:buFont typeface="Wingdings" panose="05000000000000000000" pitchFamily="2" charset="2"/>
              <a:buChar char="ü"/>
            </a:pPr>
            <a:r>
              <a:rPr lang="en-SG" dirty="0" smtClean="0"/>
              <a:t>Four-step process</a:t>
            </a:r>
          </a:p>
          <a:p>
            <a:pPr marL="1714500" lvl="3" indent="-342900">
              <a:buFont typeface="+mj-lt"/>
              <a:buAutoNum type="arabicPeriod"/>
            </a:pPr>
            <a:r>
              <a:rPr lang="en-SG" dirty="0"/>
              <a:t>define the coding scheme; </a:t>
            </a:r>
          </a:p>
          <a:p>
            <a:pPr marL="1714500" lvl="3" indent="-342900">
              <a:buFont typeface="+mj-lt"/>
              <a:buAutoNum type="arabicPeriod"/>
            </a:pPr>
            <a:r>
              <a:rPr lang="en-SG" dirty="0" smtClean="0"/>
              <a:t>group </a:t>
            </a:r>
            <a:r>
              <a:rPr lang="en-SG" dirty="0"/>
              <a:t>the parts into part families; </a:t>
            </a:r>
          </a:p>
          <a:p>
            <a:pPr marL="1714500" lvl="3" indent="-342900">
              <a:buFont typeface="+mj-lt"/>
              <a:buAutoNum type="arabicPeriod"/>
            </a:pPr>
            <a:r>
              <a:rPr lang="en-SG" dirty="0" smtClean="0"/>
              <a:t>develop </a:t>
            </a:r>
            <a:r>
              <a:rPr lang="en-SG" dirty="0"/>
              <a:t>a standard process plan; </a:t>
            </a:r>
          </a:p>
          <a:p>
            <a:pPr marL="1714500" lvl="3" indent="-342900">
              <a:buFont typeface="+mj-lt"/>
              <a:buAutoNum type="arabicPeriod"/>
            </a:pPr>
            <a:r>
              <a:rPr lang="en-SG" dirty="0" smtClean="0"/>
              <a:t>retrieve </a:t>
            </a:r>
            <a:r>
              <a:rPr lang="en-SG" dirty="0"/>
              <a:t>and modify the standard plan. </a:t>
            </a:r>
            <a:endParaRPr lang="en-SG" dirty="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38821066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74884" y="2009621"/>
            <a:ext cx="6642232" cy="2361913"/>
          </a:xfrm>
          <a:prstGeom prst="rect">
            <a:avLst/>
          </a:prstGeom>
        </p:spPr>
      </p:pic>
      <p:pic>
        <p:nvPicPr>
          <p:cNvPr id="6" name="图片 5"/>
          <p:cNvPicPr>
            <a:picLocks noChangeAspect="1"/>
          </p:cNvPicPr>
          <p:nvPr/>
        </p:nvPicPr>
        <p:blipFill>
          <a:blip r:embed="rId3"/>
          <a:stretch>
            <a:fillRect/>
          </a:stretch>
        </p:blipFill>
        <p:spPr>
          <a:xfrm>
            <a:off x="2493476" y="4690467"/>
            <a:ext cx="7205048" cy="1174623"/>
          </a:xfrm>
          <a:prstGeom prst="rect">
            <a:avLst/>
          </a:prstGeom>
        </p:spPr>
      </p:pic>
      <p:sp>
        <p:nvSpPr>
          <p:cNvPr id="8" name="标题 1"/>
          <p:cNvSpPr>
            <a:spLocks noGrp="1"/>
          </p:cNvSpPr>
          <p:nvPr>
            <p:ph type="title"/>
          </p:nvPr>
        </p:nvSpPr>
        <p:spPr>
          <a:xfrm>
            <a:off x="838200" y="365125"/>
            <a:ext cx="10515600" cy="1325563"/>
          </a:xfrm>
        </p:spPr>
        <p:txBody>
          <a:bodyPr/>
          <a:lstStyle/>
          <a:p>
            <a:r>
              <a:rPr lang="en-SG" dirty="0" smtClean="0"/>
              <a:t>Introduction to CAPP</a:t>
            </a:r>
            <a:endParaRPr lang="en-SG" dirty="0"/>
          </a:p>
        </p:txBody>
      </p:sp>
    </p:spTree>
    <p:extLst>
      <p:ext uri="{BB962C8B-B14F-4D97-AF65-F5344CB8AC3E}">
        <p14:creationId xmlns:p14="http://schemas.microsoft.com/office/powerpoint/2010/main" val="38831760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a:xfrm>
            <a:off x="838201" y="1825624"/>
            <a:ext cx="6791036" cy="4270201"/>
          </a:xfrm>
        </p:spPr>
        <p:txBody>
          <a:bodyPr>
            <a:normAutofit fontScale="92500" lnSpcReduction="20000"/>
          </a:bodyPr>
          <a:lstStyle/>
          <a:p>
            <a:r>
              <a:rPr lang="en-SG" dirty="0" smtClean="0"/>
              <a:t>Computer-Aided Process Planning</a:t>
            </a:r>
          </a:p>
          <a:p>
            <a:pPr lvl="1">
              <a:buFont typeface="Wingdings" panose="05000000000000000000" pitchFamily="2" charset="2"/>
              <a:buChar char="§"/>
            </a:pPr>
            <a:r>
              <a:rPr lang="en-SG" dirty="0" smtClean="0"/>
              <a:t>Generative Method</a:t>
            </a:r>
          </a:p>
          <a:p>
            <a:pPr marL="457200" lvl="1" indent="0">
              <a:buNone/>
            </a:pPr>
            <a:r>
              <a:rPr lang="en-SG" dirty="0" smtClean="0"/>
              <a:t>Process </a:t>
            </a:r>
            <a:r>
              <a:rPr lang="en-SG" dirty="0"/>
              <a:t>plans are generated by means of decision logic, </a:t>
            </a:r>
            <a:r>
              <a:rPr lang="en-SG" dirty="0" smtClean="0"/>
              <a:t>formulas</a:t>
            </a:r>
            <a:r>
              <a:rPr lang="en-SG" dirty="0"/>
              <a:t>, technology algorithms and geometry-based data to uniquely perform processing </a:t>
            </a:r>
          </a:p>
          <a:p>
            <a:pPr marL="457200" lvl="1" indent="0">
              <a:buNone/>
            </a:pPr>
            <a:r>
              <a:rPr lang="en-SG" dirty="0"/>
              <a:t>decisions.  The knowledge-based CAPP system is most commonly used.  It refers to a </a:t>
            </a:r>
            <a:r>
              <a:rPr lang="en-SG" dirty="0" smtClean="0"/>
              <a:t>computer </a:t>
            </a:r>
            <a:r>
              <a:rPr lang="en-SG" dirty="0"/>
              <a:t>program that can store knowledge of a particular domain and use that knowledge </a:t>
            </a:r>
            <a:r>
              <a:rPr lang="en-SG" dirty="0" smtClean="0"/>
              <a:t>to </a:t>
            </a:r>
            <a:r>
              <a:rPr lang="en-SG" dirty="0"/>
              <a:t>solve problems from that domain in an intelligent way.  In such a system, computers are </a:t>
            </a:r>
            <a:r>
              <a:rPr lang="en-SG" dirty="0" smtClean="0"/>
              <a:t>used </a:t>
            </a:r>
            <a:r>
              <a:rPr lang="en-SG" dirty="0"/>
              <a:t>to simulate the decision process of a human expert</a:t>
            </a:r>
            <a:r>
              <a:rPr lang="en-SG" dirty="0" smtClean="0"/>
              <a:t>.</a:t>
            </a:r>
          </a:p>
          <a:p>
            <a:pPr marL="457200" lvl="1" indent="0">
              <a:buNone/>
            </a:pPr>
            <a:endParaRPr lang="en-SG" dirty="0"/>
          </a:p>
          <a:p>
            <a:pPr marL="457200" lvl="1" indent="0">
              <a:buNone/>
            </a:pPr>
            <a:r>
              <a:rPr lang="en-SG" dirty="0"/>
              <a:t>There are two major problems to be solved: knowledge representation and inference </a:t>
            </a:r>
            <a:r>
              <a:rPr lang="en-SG" dirty="0" smtClean="0"/>
              <a:t>mechanism</a:t>
            </a:r>
            <a:r>
              <a:rPr lang="en-SG" dirty="0"/>
              <a:t>.</a:t>
            </a:r>
            <a:endParaRPr lang="en-SG" dirty="0"/>
          </a:p>
        </p:txBody>
      </p:sp>
      <p:pic>
        <p:nvPicPr>
          <p:cNvPr id="6" name="图片 5"/>
          <p:cNvPicPr>
            <a:picLocks noChangeAspect="1"/>
          </p:cNvPicPr>
          <p:nvPr/>
        </p:nvPicPr>
        <p:blipFill>
          <a:blip r:embed="rId2"/>
          <a:stretch>
            <a:fillRect/>
          </a:stretch>
        </p:blipFill>
        <p:spPr>
          <a:xfrm>
            <a:off x="7629237" y="2905125"/>
            <a:ext cx="4151736" cy="1835055"/>
          </a:xfrm>
          <a:prstGeom prst="rect">
            <a:avLst/>
          </a:prstGeom>
        </p:spPr>
      </p:pic>
    </p:spTree>
    <p:extLst>
      <p:ext uri="{BB962C8B-B14F-4D97-AF65-F5344CB8AC3E}">
        <p14:creationId xmlns:p14="http://schemas.microsoft.com/office/powerpoint/2010/main" val="25382201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fontScale="92500" lnSpcReduction="20000"/>
          </a:bodyPr>
          <a:lstStyle/>
          <a:p>
            <a:r>
              <a:rPr lang="en-SG" dirty="0" smtClean="0"/>
              <a:t>Review of coordinate systems of CNC</a:t>
            </a:r>
          </a:p>
          <a:p>
            <a:pPr lvl="1">
              <a:buFont typeface="Wingdings" panose="05000000000000000000" pitchFamily="2" charset="2"/>
              <a:buChar char="§"/>
            </a:pPr>
            <a:r>
              <a:rPr lang="en-SG" dirty="0" smtClean="0"/>
              <a:t>The </a:t>
            </a:r>
            <a:r>
              <a:rPr lang="en-SG" dirty="0"/>
              <a:t>machine tools are programmed in a Cartesian coordinate system. </a:t>
            </a:r>
            <a:endParaRPr lang="en-SG" dirty="0" smtClean="0"/>
          </a:p>
          <a:p>
            <a:pPr lvl="1">
              <a:buFont typeface="Wingdings" panose="05000000000000000000" pitchFamily="2" charset="2"/>
              <a:buChar char="§"/>
            </a:pPr>
            <a:r>
              <a:rPr lang="en-SG" dirty="0" smtClean="0"/>
              <a:t>The </a:t>
            </a:r>
            <a:r>
              <a:rPr lang="en-SG" dirty="0"/>
              <a:t>Z axis is always aligned with the direction of spindle. The primary X motion is normally parallel to the longest dimension of the primary machine tool table. The Y axis is normally parallel to the shortest dimension of the primary machine tool table. Characters A, B, and C designate angular motions around the X, Y, and Z axes, respectively.</a:t>
            </a:r>
          </a:p>
          <a:p>
            <a:pPr lvl="1">
              <a:buFont typeface="Wingdings" panose="05000000000000000000" pitchFamily="2" charset="2"/>
              <a:buChar char="§"/>
            </a:pPr>
            <a:r>
              <a:rPr lang="en-SG" dirty="0"/>
              <a:t>A programmer can always assume that the tool moves relative to the coordinate system of the stationary </a:t>
            </a:r>
            <a:r>
              <a:rPr lang="en-SG" dirty="0" err="1"/>
              <a:t>workpiece</a:t>
            </a:r>
            <a:r>
              <a:rPr lang="en-SG" dirty="0"/>
              <a:t>. </a:t>
            </a:r>
            <a:endParaRPr lang="en-SG" dirty="0" smtClean="0"/>
          </a:p>
          <a:p>
            <a:r>
              <a:rPr lang="en-SG" dirty="0"/>
              <a:t>M</a:t>
            </a:r>
            <a:r>
              <a:rPr lang="en-SG" dirty="0" smtClean="0"/>
              <a:t>anual part</a:t>
            </a:r>
          </a:p>
          <a:p>
            <a:r>
              <a:rPr lang="en-SG" dirty="0"/>
              <a:t>C</a:t>
            </a:r>
            <a:r>
              <a:rPr lang="en-SG" dirty="0" smtClean="0"/>
              <a:t>omputer assisted part programming</a:t>
            </a:r>
          </a:p>
          <a:p>
            <a:pPr lvl="1">
              <a:buFont typeface="Wingdings" panose="05000000000000000000" pitchFamily="2" charset="2"/>
              <a:buChar char="§"/>
            </a:pPr>
            <a:r>
              <a:rPr lang="en-SG" dirty="0"/>
              <a:t>Basics of Analytical </a:t>
            </a:r>
            <a:r>
              <a:rPr lang="en-SG" dirty="0" smtClean="0"/>
              <a:t>Geometry</a:t>
            </a:r>
          </a:p>
          <a:p>
            <a:pPr lvl="1">
              <a:buFont typeface="Wingdings" panose="05000000000000000000" pitchFamily="2" charset="2"/>
              <a:buChar char="§"/>
            </a:pPr>
            <a:r>
              <a:rPr lang="en-SG" dirty="0"/>
              <a:t>APT Part Programming Language </a:t>
            </a:r>
            <a:endParaRPr lang="en-SG" dirty="0" smtClean="0"/>
          </a:p>
          <a:p>
            <a:pPr lvl="1">
              <a:buFont typeface="Wingdings" panose="05000000000000000000" pitchFamily="2" charset="2"/>
              <a:buChar char="§"/>
            </a:pPr>
            <a:r>
              <a:rPr lang="en-SG" dirty="0"/>
              <a:t>Trajectory Generation</a:t>
            </a:r>
          </a:p>
        </p:txBody>
      </p:sp>
    </p:spTree>
    <p:extLst>
      <p:ext uri="{BB962C8B-B14F-4D97-AF65-F5344CB8AC3E}">
        <p14:creationId xmlns:p14="http://schemas.microsoft.com/office/powerpoint/2010/main" val="2042065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9608126" cy="658957"/>
          </a:xfrm>
        </p:spPr>
        <p:txBody>
          <a:bodyPr>
            <a:normAutofit/>
          </a:bodyPr>
          <a:lstStyle/>
          <a:p>
            <a:r>
              <a:rPr lang="en-SG" dirty="0"/>
              <a:t>CNC part programming with CAD system. </a:t>
            </a:r>
          </a:p>
          <a:p>
            <a:endParaRPr lang="en-SG" dirty="0"/>
          </a:p>
        </p:txBody>
      </p:sp>
      <p:pic>
        <p:nvPicPr>
          <p:cNvPr id="4" name="图片 3"/>
          <p:cNvPicPr>
            <a:picLocks noChangeAspect="1"/>
          </p:cNvPicPr>
          <p:nvPr/>
        </p:nvPicPr>
        <p:blipFill>
          <a:blip r:embed="rId2"/>
          <a:stretch>
            <a:fillRect/>
          </a:stretch>
        </p:blipFill>
        <p:spPr>
          <a:xfrm>
            <a:off x="3512577" y="2484582"/>
            <a:ext cx="5711888" cy="3833091"/>
          </a:xfrm>
          <a:prstGeom prst="rect">
            <a:avLst/>
          </a:prstGeom>
        </p:spPr>
      </p:pic>
    </p:spTree>
    <p:extLst>
      <p:ext uri="{BB962C8B-B14F-4D97-AF65-F5344CB8AC3E}">
        <p14:creationId xmlns:p14="http://schemas.microsoft.com/office/powerpoint/2010/main" val="1732645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10090" cy="4351338"/>
          </a:xfrm>
        </p:spPr>
        <p:txBody>
          <a:bodyPr>
            <a:normAutofit lnSpcReduction="10000"/>
          </a:bodyPr>
          <a:lstStyle/>
          <a:p>
            <a:r>
              <a:rPr lang="en-SG" dirty="0"/>
              <a:t>An NC part program represents the machining sequences, or blocks, </a:t>
            </a:r>
            <a:r>
              <a:rPr lang="en-SG" dirty="0" smtClean="0"/>
              <a:t>used to </a:t>
            </a:r>
            <a:r>
              <a:rPr lang="en-SG" dirty="0"/>
              <a:t>produce a desired component shape. Each block starts with the letter </a:t>
            </a:r>
            <a:r>
              <a:rPr lang="en-SG" dirty="0" smtClean="0"/>
              <a:t>N followed </a:t>
            </a:r>
            <a:r>
              <a:rPr lang="en-SG" dirty="0"/>
              <a:t>by the block sequence number. One block of a typical NC </a:t>
            </a:r>
            <a:r>
              <a:rPr lang="en-SG" dirty="0" smtClean="0"/>
              <a:t>program would </a:t>
            </a:r>
            <a:r>
              <a:rPr lang="en-SG" dirty="0"/>
              <a:t>look </a:t>
            </a:r>
            <a:r>
              <a:rPr lang="en-SG" dirty="0" smtClean="0"/>
              <a:t>like</a:t>
            </a:r>
          </a:p>
          <a:p>
            <a:endParaRPr lang="en-SG" dirty="0"/>
          </a:p>
          <a:p>
            <a:pPr marL="0" indent="0" algn="ctr">
              <a:buNone/>
            </a:pPr>
            <a:r>
              <a:rPr lang="en-SG" dirty="0">
                <a:solidFill>
                  <a:srgbClr val="FF0000"/>
                </a:solidFill>
              </a:rPr>
              <a:t>N0040 G91 </a:t>
            </a:r>
            <a:r>
              <a:rPr lang="en-SG" dirty="0" smtClean="0">
                <a:solidFill>
                  <a:srgbClr val="FF0000"/>
                </a:solidFill>
              </a:rPr>
              <a:t>X25.00 Y10.00 Z−12.55 </a:t>
            </a:r>
            <a:r>
              <a:rPr lang="en-SG" dirty="0">
                <a:solidFill>
                  <a:srgbClr val="FF0000"/>
                </a:solidFill>
              </a:rPr>
              <a:t>F150 S1100 T06 M03 </a:t>
            </a:r>
            <a:r>
              <a:rPr lang="en-SG" dirty="0" smtClean="0">
                <a:solidFill>
                  <a:srgbClr val="FF0000"/>
                </a:solidFill>
              </a:rPr>
              <a:t>M07</a:t>
            </a:r>
          </a:p>
          <a:p>
            <a:endParaRPr lang="en-SG" dirty="0" smtClean="0"/>
          </a:p>
          <a:p>
            <a:r>
              <a:rPr lang="en-SG" dirty="0" smtClean="0"/>
              <a:t>The </a:t>
            </a:r>
            <a:r>
              <a:rPr lang="en-SG" dirty="0"/>
              <a:t>NC program consists </a:t>
            </a:r>
            <a:r>
              <a:rPr lang="en-SG" dirty="0" smtClean="0"/>
              <a:t>of blocks</a:t>
            </a:r>
            <a:r>
              <a:rPr lang="en-SG" dirty="0"/>
              <a:t>, and each block </a:t>
            </a:r>
            <a:r>
              <a:rPr lang="en-SG" dirty="0" smtClean="0"/>
              <a:t>consists of </a:t>
            </a:r>
            <a:r>
              <a:rPr lang="en-SG" dirty="0"/>
              <a:t>several words. A word </a:t>
            </a:r>
            <a:r>
              <a:rPr lang="en-SG" dirty="0" smtClean="0"/>
              <a:t>starts with </a:t>
            </a:r>
            <a:r>
              <a:rPr lang="en-SG" dirty="0"/>
              <a:t>a character followed by </a:t>
            </a:r>
            <a:r>
              <a:rPr lang="en-SG" dirty="0" smtClean="0"/>
              <a:t>numbers </a:t>
            </a:r>
            <a:r>
              <a:rPr lang="en-SG" dirty="0"/>
              <a:t>that represent a speciﬁc </a:t>
            </a:r>
            <a:r>
              <a:rPr lang="en-SG" dirty="0" smtClean="0"/>
              <a:t>command </a:t>
            </a:r>
            <a:r>
              <a:rPr lang="en-SG" dirty="0"/>
              <a:t>for the machine tool. </a:t>
            </a:r>
            <a:endParaRPr lang="en-SG" dirty="0" smtClean="0"/>
          </a:p>
        </p:txBody>
      </p:sp>
    </p:spTree>
    <p:extLst>
      <p:ext uri="{BB962C8B-B14F-4D97-AF65-F5344CB8AC3E}">
        <p14:creationId xmlns:p14="http://schemas.microsoft.com/office/powerpoint/2010/main" val="8057002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9894454" cy="4351338"/>
          </a:xfrm>
        </p:spPr>
        <p:txBody>
          <a:bodyPr>
            <a:normAutofit/>
          </a:bodyPr>
          <a:lstStyle/>
          <a:p>
            <a:r>
              <a:rPr lang="en-SG" dirty="0"/>
              <a:t>Basically, Most of NC words and their functions follows ISO 1056 international standards</a:t>
            </a:r>
            <a:r>
              <a:rPr lang="en-SG" dirty="0" smtClean="0"/>
              <a:t>.</a:t>
            </a:r>
          </a:p>
          <a:p>
            <a:endParaRPr lang="en-SG" dirty="0" smtClean="0"/>
          </a:p>
          <a:p>
            <a:r>
              <a:rPr lang="en-SG" dirty="0" smtClean="0"/>
              <a:t>The word </a:t>
            </a:r>
            <a:r>
              <a:rPr lang="en-SG" dirty="0"/>
              <a:t>starting with G </a:t>
            </a:r>
            <a:r>
              <a:rPr lang="en-SG" dirty="0" smtClean="0"/>
              <a:t>represents the </a:t>
            </a:r>
            <a:r>
              <a:rPr lang="en-SG" dirty="0"/>
              <a:t>preparatory functions, and </a:t>
            </a:r>
            <a:r>
              <a:rPr lang="en-SG" dirty="0" smtClean="0"/>
              <a:t>the M </a:t>
            </a:r>
            <a:r>
              <a:rPr lang="en-SG" dirty="0"/>
              <a:t>words are the </a:t>
            </a:r>
            <a:r>
              <a:rPr lang="en-SG" dirty="0" smtClean="0"/>
              <a:t>miscellaneous functions </a:t>
            </a:r>
            <a:r>
              <a:rPr lang="en-SG" dirty="0"/>
              <a:t>in the NC program. </a:t>
            </a:r>
            <a:r>
              <a:rPr lang="en-SG" dirty="0" smtClean="0"/>
              <a:t>The words </a:t>
            </a:r>
            <a:r>
              <a:rPr lang="en-SG" dirty="0"/>
              <a:t>starting with F and S </a:t>
            </a:r>
            <a:r>
              <a:rPr lang="en-SG" dirty="0" smtClean="0"/>
              <a:t>represent </a:t>
            </a:r>
            <a:r>
              <a:rPr lang="en-SG" dirty="0"/>
              <a:t>the feed and spindle </a:t>
            </a:r>
            <a:r>
              <a:rPr lang="en-SG" dirty="0" smtClean="0"/>
              <a:t>speeds, respectively</a:t>
            </a:r>
            <a:r>
              <a:rPr lang="en-SG" dirty="0"/>
              <a:t>. </a:t>
            </a:r>
            <a:r>
              <a:rPr lang="en-SG" dirty="0" smtClean="0"/>
              <a:t>T represents </a:t>
            </a:r>
            <a:r>
              <a:rPr lang="en-SG" dirty="0"/>
              <a:t>the </a:t>
            </a:r>
            <a:r>
              <a:rPr lang="en-SG" dirty="0" smtClean="0"/>
              <a:t>tool number</a:t>
            </a:r>
            <a:r>
              <a:rPr lang="en-SG" dirty="0"/>
              <a:t>. x, y, and z letters </a:t>
            </a:r>
            <a:r>
              <a:rPr lang="en-SG" dirty="0" smtClean="0"/>
              <a:t>followed </a:t>
            </a:r>
            <a:r>
              <a:rPr lang="en-SG" dirty="0"/>
              <a:t>by the scalars </a:t>
            </a:r>
            <a:r>
              <a:rPr lang="en-SG" dirty="0" smtClean="0"/>
              <a:t>represent the </a:t>
            </a:r>
            <a:r>
              <a:rPr lang="en-SG" dirty="0"/>
              <a:t>motion lengths in the </a:t>
            </a:r>
            <a:r>
              <a:rPr lang="en-SG" dirty="0" smtClean="0"/>
              <a:t>designated </a:t>
            </a:r>
            <a:r>
              <a:rPr lang="en-SG" dirty="0"/>
              <a:t>axes. </a:t>
            </a:r>
            <a:endParaRPr lang="en-SG" dirty="0" smtClean="0"/>
          </a:p>
        </p:txBody>
      </p:sp>
    </p:spTree>
    <p:extLst>
      <p:ext uri="{BB962C8B-B14F-4D97-AF65-F5344CB8AC3E}">
        <p14:creationId xmlns:p14="http://schemas.microsoft.com/office/powerpoint/2010/main" val="3341679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p:txBody>
          <a:bodyPr/>
          <a:lstStyle/>
          <a:p>
            <a:r>
              <a:rPr lang="en-SG" dirty="0" smtClean="0"/>
              <a:t>Since we still </a:t>
            </a:r>
            <a:r>
              <a:rPr lang="en-SG" dirty="0"/>
              <a:t>need consider translation and project operation meanwhile. </a:t>
            </a:r>
            <a:r>
              <a:rPr lang="en-SG" dirty="0" smtClean="0"/>
              <a:t>The matrix to finish all the transformations from WCS to MCS looks like as follows.</a:t>
            </a:r>
          </a:p>
          <a:p>
            <a:pPr marL="0" indent="0">
              <a:buNone/>
            </a:pPr>
            <a:endParaRPr lang="en-SG" dirty="0"/>
          </a:p>
          <a:p>
            <a:pPr marL="0" indent="0">
              <a:buNone/>
            </a:pPr>
            <a:endParaRPr lang="en-SG" dirty="0"/>
          </a:p>
        </p:txBody>
      </p:sp>
      <p:graphicFrame>
        <p:nvGraphicFramePr>
          <p:cNvPr id="4" name="对象 3"/>
          <p:cNvGraphicFramePr>
            <a:graphicFrameLocks noChangeAspect="1"/>
          </p:cNvGraphicFramePr>
          <p:nvPr>
            <p:extLst/>
          </p:nvPr>
        </p:nvGraphicFramePr>
        <p:xfrm>
          <a:off x="4733147" y="3536262"/>
          <a:ext cx="2716213" cy="2147887"/>
        </p:xfrm>
        <a:graphic>
          <a:graphicData uri="http://schemas.openxmlformats.org/presentationml/2006/ole">
            <mc:AlternateContent xmlns:mc="http://schemas.openxmlformats.org/markup-compatibility/2006">
              <mc:Choice xmlns:v="urn:schemas-microsoft-com:vml" Requires="v">
                <p:oleObj spid="_x0000_s10885" name="Equation" r:id="rId3" imgW="1155600" imgH="914400" progId="Equation.DSMT4">
                  <p:embed/>
                </p:oleObj>
              </mc:Choice>
              <mc:Fallback>
                <p:oleObj name="Equation" r:id="rId3" imgW="1155600" imgH="914400" progId="Equation.DSMT4">
                  <p:embed/>
                  <p:pic>
                    <p:nvPicPr>
                      <p:cNvPr id="4" name="对象 3"/>
                      <p:cNvPicPr/>
                      <p:nvPr/>
                    </p:nvPicPr>
                    <p:blipFill>
                      <a:blip r:embed="rId4"/>
                      <a:stretch>
                        <a:fillRect/>
                      </a:stretch>
                    </p:blipFill>
                    <p:spPr>
                      <a:xfrm>
                        <a:off x="4733147" y="3536262"/>
                        <a:ext cx="2716213" cy="2147887"/>
                      </a:xfrm>
                      <a:prstGeom prst="rect">
                        <a:avLst/>
                      </a:prstGeom>
                    </p:spPr>
                  </p:pic>
                </p:oleObj>
              </mc:Fallback>
            </mc:AlternateContent>
          </a:graphicData>
        </a:graphic>
      </p:graphicFrame>
    </p:spTree>
    <p:extLst>
      <p:ext uri="{BB962C8B-B14F-4D97-AF65-F5344CB8AC3E}">
        <p14:creationId xmlns:p14="http://schemas.microsoft.com/office/powerpoint/2010/main" val="35566287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356272" cy="4351338"/>
          </a:xfrm>
        </p:spPr>
        <p:txBody>
          <a:bodyPr>
            <a:normAutofit/>
          </a:bodyPr>
          <a:lstStyle/>
          <a:p>
            <a:r>
              <a:rPr lang="en-SG" dirty="0" smtClean="0"/>
              <a:t>Based </a:t>
            </a:r>
            <a:r>
              <a:rPr lang="en-SG" dirty="0"/>
              <a:t>on this, the red NC block given above is interpreted as follows by the CNC executive software: </a:t>
            </a:r>
            <a:endParaRPr lang="en-SG" dirty="0" smtClean="0"/>
          </a:p>
          <a:p>
            <a:endParaRPr lang="en-SG" dirty="0"/>
          </a:p>
          <a:p>
            <a:pPr lvl="1">
              <a:buFont typeface="Wingdings" panose="05000000000000000000" pitchFamily="2" charset="2"/>
              <a:buChar char="ü"/>
            </a:pPr>
            <a:r>
              <a:rPr lang="en-SG" dirty="0"/>
              <a:t>Load tool number 6 on the spindle (T06</a:t>
            </a:r>
            <a:r>
              <a:rPr lang="en-SG" dirty="0" smtClean="0"/>
              <a:t>).</a:t>
            </a:r>
          </a:p>
          <a:p>
            <a:pPr lvl="1">
              <a:buFont typeface="Wingdings" panose="05000000000000000000" pitchFamily="2" charset="2"/>
              <a:buChar char="ü"/>
            </a:pPr>
            <a:r>
              <a:rPr lang="en-SG" dirty="0" smtClean="0"/>
              <a:t>rotate </a:t>
            </a:r>
            <a:r>
              <a:rPr lang="en-SG" dirty="0"/>
              <a:t>the spindle CW at </a:t>
            </a:r>
            <a:r>
              <a:rPr lang="en-SG" dirty="0" smtClean="0"/>
              <a:t>1100 </a:t>
            </a:r>
            <a:r>
              <a:rPr lang="en-SG" dirty="0"/>
              <a:t>rev/min (S1100,M03) and turn the cutting ﬂuid on (M07) before the motion starts. </a:t>
            </a:r>
            <a:endParaRPr lang="en-SG" dirty="0" smtClean="0"/>
          </a:p>
          <a:p>
            <a:pPr lvl="1">
              <a:buFont typeface="Wingdings" panose="05000000000000000000" pitchFamily="2" charset="2"/>
              <a:buChar char="ü"/>
            </a:pPr>
            <a:r>
              <a:rPr lang="en-SG" dirty="0" smtClean="0"/>
              <a:t>Move </a:t>
            </a:r>
            <a:r>
              <a:rPr lang="en-SG" dirty="0"/>
              <a:t>the machine tool in </a:t>
            </a:r>
            <a:r>
              <a:rPr lang="en-SG" dirty="0" smtClean="0"/>
              <a:t>25mm</a:t>
            </a:r>
            <a:r>
              <a:rPr lang="en-SG" dirty="0"/>
              <a:t>, </a:t>
            </a:r>
            <a:r>
              <a:rPr lang="en-SG" dirty="0" smtClean="0"/>
              <a:t>10mm</a:t>
            </a:r>
            <a:r>
              <a:rPr lang="en-SG" dirty="0"/>
              <a:t>, and </a:t>
            </a:r>
            <a:r>
              <a:rPr lang="en-SG" dirty="0" smtClean="0"/>
              <a:t>12.55mm </a:t>
            </a:r>
            <a:r>
              <a:rPr lang="en-SG" dirty="0"/>
              <a:t>increments (G91) in the x, y, and z directions with the resultant feeding velocity of 150 mm/min along the tool path. </a:t>
            </a:r>
            <a:endParaRPr lang="en-SG" dirty="0" smtClean="0"/>
          </a:p>
          <a:p>
            <a:pPr lvl="1">
              <a:buFont typeface="Wingdings" panose="05000000000000000000" pitchFamily="2" charset="2"/>
              <a:buChar char="ü"/>
            </a:pPr>
            <a:r>
              <a:rPr lang="en-SG" dirty="0" smtClean="0"/>
              <a:t>N040 </a:t>
            </a:r>
            <a:r>
              <a:rPr lang="en-SG" dirty="0"/>
              <a:t>represents the 40th block sequence of the entire part program.</a:t>
            </a:r>
          </a:p>
        </p:txBody>
      </p:sp>
    </p:spTree>
    <p:extLst>
      <p:ext uri="{BB962C8B-B14F-4D97-AF65-F5344CB8AC3E}">
        <p14:creationId xmlns:p14="http://schemas.microsoft.com/office/powerpoint/2010/main" val="23465312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35703"/>
            <a:ext cx="7003472" cy="442479"/>
          </a:xfrm>
        </p:spPr>
        <p:txBody>
          <a:bodyPr>
            <a:normAutofit lnSpcReduction="10000"/>
          </a:bodyPr>
          <a:lstStyle/>
          <a:p>
            <a:r>
              <a:rPr lang="en-SG" dirty="0"/>
              <a:t>C</a:t>
            </a:r>
            <a:r>
              <a:rPr lang="en-SG" dirty="0" smtClean="0"/>
              <a:t>ommonly </a:t>
            </a:r>
            <a:r>
              <a:rPr lang="en-SG" dirty="0"/>
              <a:t>used NC words are as follows</a:t>
            </a:r>
            <a:r>
              <a:rPr lang="en-SG" dirty="0" smtClean="0"/>
              <a: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98746492"/>
              </p:ext>
            </p:extLst>
          </p:nvPr>
        </p:nvGraphicFramePr>
        <p:xfrm>
          <a:off x="1015999" y="2078182"/>
          <a:ext cx="10160001" cy="4360815"/>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3934390019"/>
                    </a:ext>
                  </a:extLst>
                </a:gridCol>
                <a:gridCol w="3537527">
                  <a:extLst>
                    <a:ext uri="{9D8B030D-6E8A-4147-A177-3AD203B41FA5}">
                      <a16:colId xmlns:a16="http://schemas.microsoft.com/office/drawing/2014/main" val="3713777970"/>
                    </a:ext>
                  </a:extLst>
                </a:gridCol>
                <a:gridCol w="683491">
                  <a:extLst>
                    <a:ext uri="{9D8B030D-6E8A-4147-A177-3AD203B41FA5}">
                      <a16:colId xmlns:a16="http://schemas.microsoft.com/office/drawing/2014/main" val="134979952"/>
                    </a:ext>
                  </a:extLst>
                </a:gridCol>
                <a:gridCol w="5227783">
                  <a:extLst>
                    <a:ext uri="{9D8B030D-6E8A-4147-A177-3AD203B41FA5}">
                      <a16:colId xmlns:a16="http://schemas.microsoft.com/office/drawing/2014/main" val="705845034"/>
                    </a:ext>
                  </a:extLst>
                </a:gridCol>
              </a:tblGrid>
              <a:tr h="623351">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tc>
                  <a:txBody>
                    <a:bodyPr/>
                    <a:lstStyle/>
                    <a:p>
                      <a:pPr algn="ctr"/>
                      <a:r>
                        <a:rPr lang="en-SG" dirty="0" smtClean="0"/>
                        <a:t>NC word</a:t>
                      </a:r>
                      <a:endParaRPr lang="en-SG" dirty="0"/>
                    </a:p>
                  </a:txBody>
                  <a:tcPr/>
                </a:tc>
                <a:tc>
                  <a:txBody>
                    <a:bodyPr/>
                    <a:lstStyle/>
                    <a:p>
                      <a:r>
                        <a:rPr lang="en-SG" dirty="0" smtClean="0"/>
                        <a:t>Description</a:t>
                      </a:r>
                      <a:endParaRPr lang="en-SG" dirty="0"/>
                    </a:p>
                  </a:txBody>
                  <a:tcPr/>
                </a:tc>
                <a:extLst>
                  <a:ext uri="{0D108BD9-81ED-4DB2-BD59-A6C34878D82A}">
                    <a16:rowId xmlns:a16="http://schemas.microsoft.com/office/drawing/2014/main" val="2187532014"/>
                  </a:ext>
                </a:extLst>
              </a:tr>
              <a:tr h="378387">
                <a:tc>
                  <a:txBody>
                    <a:bodyPr/>
                    <a:lstStyle/>
                    <a:p>
                      <a:pPr algn="ctr"/>
                      <a:r>
                        <a:rPr lang="en-SG" dirty="0" smtClean="0"/>
                        <a:t>N</a:t>
                      </a:r>
                      <a:endParaRPr lang="en-SG" dirty="0"/>
                    </a:p>
                  </a:txBody>
                  <a:tcPr/>
                </a:tc>
                <a:tc>
                  <a:txBody>
                    <a:bodyPr/>
                    <a:lstStyle/>
                    <a:p>
                      <a:r>
                        <a:rPr lang="en-SG" dirty="0" smtClean="0"/>
                        <a:t>Block sequence number</a:t>
                      </a:r>
                      <a:endParaRPr lang="en-SG" dirty="0"/>
                    </a:p>
                  </a:txBody>
                  <a:tcPr/>
                </a:tc>
                <a:tc>
                  <a:txBody>
                    <a:bodyPr/>
                    <a:lstStyle/>
                    <a:p>
                      <a:pPr algn="ctr"/>
                      <a:r>
                        <a:rPr lang="en-SG" dirty="0" smtClean="0"/>
                        <a:t>C</a:t>
                      </a:r>
                      <a:endParaRPr lang="en-SG" dirty="0"/>
                    </a:p>
                  </a:txBody>
                  <a:tcPr/>
                </a:tc>
                <a:tc>
                  <a:txBody>
                    <a:bodyPr/>
                    <a:lstStyle/>
                    <a:p>
                      <a:r>
                        <a:rPr lang="en-SG" dirty="0" smtClean="0"/>
                        <a:t>Angular dimension about Z axis</a:t>
                      </a:r>
                      <a:endParaRPr lang="en-SG" dirty="0"/>
                    </a:p>
                  </a:txBody>
                  <a:tcPr/>
                </a:tc>
                <a:extLst>
                  <a:ext uri="{0D108BD9-81ED-4DB2-BD59-A6C34878D82A}">
                    <a16:rowId xmlns:a16="http://schemas.microsoft.com/office/drawing/2014/main" val="8455413"/>
                  </a:ext>
                </a:extLst>
              </a:tr>
              <a:tr h="378387">
                <a:tc>
                  <a:txBody>
                    <a:bodyPr/>
                    <a:lstStyle/>
                    <a:p>
                      <a:pPr algn="ctr"/>
                      <a:r>
                        <a:rPr lang="en-SG" dirty="0" smtClean="0"/>
                        <a:t>G</a:t>
                      </a:r>
                      <a:endParaRPr lang="en-SG" dirty="0"/>
                    </a:p>
                  </a:txBody>
                  <a:tcPr/>
                </a:tc>
                <a:tc>
                  <a:txBody>
                    <a:bodyPr/>
                    <a:lstStyle/>
                    <a:p>
                      <a:r>
                        <a:rPr lang="en-SG" dirty="0" smtClean="0"/>
                        <a:t>Preparatory function</a:t>
                      </a:r>
                      <a:endParaRPr lang="en-SG" dirty="0"/>
                    </a:p>
                  </a:txBody>
                  <a:tcPr/>
                </a:tc>
                <a:tc>
                  <a:txBody>
                    <a:bodyPr/>
                    <a:lstStyle/>
                    <a:p>
                      <a:pPr algn="ctr"/>
                      <a:r>
                        <a:rPr lang="en-SG" dirty="0" smtClean="0"/>
                        <a:t>I</a:t>
                      </a:r>
                      <a:endParaRPr lang="en-SG" dirty="0"/>
                    </a:p>
                  </a:txBody>
                  <a:tcPr/>
                </a:tc>
                <a:tc>
                  <a:txBody>
                    <a:bodyPr/>
                    <a:lstStyle/>
                    <a:p>
                      <a:r>
                        <a:rPr lang="en-SG" dirty="0" smtClean="0"/>
                        <a:t>Interpolation parameter or thread lead parallel to X</a:t>
                      </a:r>
                      <a:endParaRPr lang="en-SG" dirty="0"/>
                    </a:p>
                  </a:txBody>
                  <a:tcPr/>
                </a:tc>
                <a:extLst>
                  <a:ext uri="{0D108BD9-81ED-4DB2-BD59-A6C34878D82A}">
                    <a16:rowId xmlns:a16="http://schemas.microsoft.com/office/drawing/2014/main" val="1380057885"/>
                  </a:ext>
                </a:extLst>
              </a:tr>
              <a:tr h="378387">
                <a:tc>
                  <a:txBody>
                    <a:bodyPr/>
                    <a:lstStyle/>
                    <a:p>
                      <a:pPr algn="ctr"/>
                      <a:r>
                        <a:rPr lang="en-SG" dirty="0" smtClean="0"/>
                        <a:t>X</a:t>
                      </a:r>
                      <a:endParaRPr lang="en-SG" dirty="0"/>
                    </a:p>
                  </a:txBody>
                  <a:tcPr/>
                </a:tc>
                <a:tc>
                  <a:txBody>
                    <a:bodyPr/>
                    <a:lstStyle/>
                    <a:p>
                      <a:r>
                        <a:rPr lang="en-SG" dirty="0" smtClean="0"/>
                        <a:t>Primary X motion dimension</a:t>
                      </a:r>
                      <a:endParaRPr lang="en-SG" dirty="0"/>
                    </a:p>
                  </a:txBody>
                  <a:tcPr/>
                </a:tc>
                <a:tc>
                  <a:txBody>
                    <a:bodyPr/>
                    <a:lstStyle/>
                    <a:p>
                      <a:pPr algn="ctr"/>
                      <a:r>
                        <a:rPr lang="en-SG" dirty="0" smtClean="0"/>
                        <a:t>J</a:t>
                      </a:r>
                      <a:endParaRPr lang="en-SG" dirty="0"/>
                    </a:p>
                  </a:txBody>
                  <a:tcPr/>
                </a:tc>
                <a:tc>
                  <a:txBody>
                    <a:bodyPr/>
                    <a:lstStyle/>
                    <a:p>
                      <a:r>
                        <a:rPr lang="en-SG" dirty="0" smtClean="0"/>
                        <a:t>Interpolation parameter or thread lead parallel to Y</a:t>
                      </a:r>
                      <a:endParaRPr lang="en-SG" dirty="0"/>
                    </a:p>
                  </a:txBody>
                  <a:tcPr/>
                </a:tc>
                <a:extLst>
                  <a:ext uri="{0D108BD9-81ED-4DB2-BD59-A6C34878D82A}">
                    <a16:rowId xmlns:a16="http://schemas.microsoft.com/office/drawing/2014/main" val="1587725422"/>
                  </a:ext>
                </a:extLst>
              </a:tr>
              <a:tr h="378387">
                <a:tc>
                  <a:txBody>
                    <a:bodyPr/>
                    <a:lstStyle/>
                    <a:p>
                      <a:pPr algn="ctr"/>
                      <a:r>
                        <a:rPr lang="en-SG" dirty="0" smtClean="0"/>
                        <a:t>Y</a:t>
                      </a:r>
                      <a:endParaRPr lang="en-SG" dirty="0"/>
                    </a:p>
                  </a:txBody>
                  <a:tcPr/>
                </a:tc>
                <a:tc>
                  <a:txBody>
                    <a:bodyPr/>
                    <a:lstStyle/>
                    <a:p>
                      <a:r>
                        <a:rPr lang="en-SG" dirty="0" smtClean="0"/>
                        <a:t>Primary Y motion dimension</a:t>
                      </a:r>
                      <a:endParaRPr lang="en-SG" dirty="0"/>
                    </a:p>
                  </a:txBody>
                  <a:tcPr/>
                </a:tc>
                <a:tc>
                  <a:txBody>
                    <a:bodyPr/>
                    <a:lstStyle/>
                    <a:p>
                      <a:pPr algn="ctr"/>
                      <a:r>
                        <a:rPr lang="en-SG" dirty="0" smtClean="0"/>
                        <a:t>K</a:t>
                      </a:r>
                      <a:endParaRPr lang="en-SG" dirty="0"/>
                    </a:p>
                  </a:txBody>
                  <a:tcPr/>
                </a:tc>
                <a:tc>
                  <a:txBody>
                    <a:bodyPr/>
                    <a:lstStyle/>
                    <a:p>
                      <a:r>
                        <a:rPr lang="en-SG" dirty="0" smtClean="0"/>
                        <a:t>Interpolation parameter or thread lead parallel to Z</a:t>
                      </a:r>
                      <a:endParaRPr lang="en-SG" dirty="0"/>
                    </a:p>
                  </a:txBody>
                  <a:tcPr/>
                </a:tc>
                <a:extLst>
                  <a:ext uri="{0D108BD9-81ED-4DB2-BD59-A6C34878D82A}">
                    <a16:rowId xmlns:a16="http://schemas.microsoft.com/office/drawing/2014/main" val="4178434170"/>
                  </a:ext>
                </a:extLst>
              </a:tr>
              <a:tr h="356201">
                <a:tc>
                  <a:txBody>
                    <a:bodyPr/>
                    <a:lstStyle/>
                    <a:p>
                      <a:pPr algn="ctr"/>
                      <a:r>
                        <a:rPr lang="en-SG" dirty="0" smtClean="0"/>
                        <a:t>Z</a:t>
                      </a:r>
                      <a:endParaRPr lang="en-SG" dirty="0"/>
                    </a:p>
                  </a:txBody>
                  <a:tcPr/>
                </a:tc>
                <a:tc>
                  <a:txBody>
                    <a:bodyPr/>
                    <a:lstStyle/>
                    <a:p>
                      <a:r>
                        <a:rPr lang="en-SG" dirty="0" smtClean="0"/>
                        <a:t>Primary Z motion dimension</a:t>
                      </a:r>
                      <a:endParaRPr lang="en-SG" dirty="0"/>
                    </a:p>
                  </a:txBody>
                  <a:tcPr/>
                </a:tc>
                <a:tc>
                  <a:txBody>
                    <a:bodyPr/>
                    <a:lstStyle/>
                    <a:p>
                      <a:pPr algn="ctr"/>
                      <a:r>
                        <a:rPr lang="en-SG" dirty="0" smtClean="0"/>
                        <a:t>F</a:t>
                      </a:r>
                      <a:endParaRPr lang="en-SG" dirty="0"/>
                    </a:p>
                  </a:txBody>
                  <a:tcPr/>
                </a:tc>
                <a:tc>
                  <a:txBody>
                    <a:bodyPr/>
                    <a:lstStyle/>
                    <a:p>
                      <a:r>
                        <a:rPr lang="en-SG" dirty="0" smtClean="0"/>
                        <a:t>Feed word</a:t>
                      </a:r>
                      <a:endParaRPr lang="en-SG" dirty="0"/>
                    </a:p>
                  </a:txBody>
                  <a:tcPr/>
                </a:tc>
                <a:extLst>
                  <a:ext uri="{0D108BD9-81ED-4DB2-BD59-A6C34878D82A}">
                    <a16:rowId xmlns:a16="http://schemas.microsoft.com/office/drawing/2014/main" val="2286565088"/>
                  </a:ext>
                </a:extLst>
              </a:tr>
              <a:tr h="356201">
                <a:tc>
                  <a:txBody>
                    <a:bodyPr/>
                    <a:lstStyle/>
                    <a:p>
                      <a:pPr algn="ctr"/>
                      <a:r>
                        <a:rPr lang="en-SG" dirty="0" smtClean="0"/>
                        <a:t>U</a:t>
                      </a:r>
                      <a:endParaRPr lang="en-SG" dirty="0"/>
                    </a:p>
                  </a:txBody>
                  <a:tcPr/>
                </a:tc>
                <a:tc>
                  <a:txBody>
                    <a:bodyPr/>
                    <a:lstStyle/>
                    <a:p>
                      <a:r>
                        <a:rPr lang="en-SG" dirty="0" smtClean="0"/>
                        <a:t>Secondary motion parallel to X axis</a:t>
                      </a:r>
                      <a:endParaRPr lang="en-SG" dirty="0"/>
                    </a:p>
                  </a:txBody>
                  <a:tcPr/>
                </a:tc>
                <a:tc>
                  <a:txBody>
                    <a:bodyPr/>
                    <a:lstStyle/>
                    <a:p>
                      <a:pPr algn="ctr"/>
                      <a:r>
                        <a:rPr lang="en-SG" dirty="0" smtClean="0"/>
                        <a:t>M</a:t>
                      </a:r>
                      <a:endParaRPr lang="en-SG" dirty="0"/>
                    </a:p>
                  </a:txBody>
                  <a:tcPr/>
                </a:tc>
                <a:tc>
                  <a:txBody>
                    <a:bodyPr/>
                    <a:lstStyle/>
                    <a:p>
                      <a:r>
                        <a:rPr lang="en-SG" dirty="0" smtClean="0"/>
                        <a:t>Miscellaneous function</a:t>
                      </a:r>
                      <a:endParaRPr lang="en-SG" dirty="0"/>
                    </a:p>
                  </a:txBody>
                  <a:tcPr/>
                </a:tc>
                <a:extLst>
                  <a:ext uri="{0D108BD9-81ED-4DB2-BD59-A6C34878D82A}">
                    <a16:rowId xmlns:a16="http://schemas.microsoft.com/office/drawing/2014/main" val="3415813522"/>
                  </a:ext>
                </a:extLst>
              </a:tr>
              <a:tr h="356201">
                <a:tc>
                  <a:txBody>
                    <a:bodyPr/>
                    <a:lstStyle/>
                    <a:p>
                      <a:pPr algn="ctr"/>
                      <a:r>
                        <a:rPr lang="en-SG" dirty="0" smtClean="0"/>
                        <a:t>V</a:t>
                      </a:r>
                      <a:endParaRPr lang="en-SG" dirty="0"/>
                    </a:p>
                  </a:txBody>
                  <a:tcPr/>
                </a:tc>
                <a:tc>
                  <a:txBody>
                    <a:bodyPr/>
                    <a:lstStyle/>
                    <a:p>
                      <a:r>
                        <a:rPr lang="en-SG" dirty="0" smtClean="0"/>
                        <a:t>Secondary motion parallel to Y axis</a:t>
                      </a:r>
                      <a:endParaRPr lang="en-SG" dirty="0"/>
                    </a:p>
                  </a:txBody>
                  <a:tcPr/>
                </a:tc>
                <a:tc>
                  <a:txBody>
                    <a:bodyPr/>
                    <a:lstStyle/>
                    <a:p>
                      <a:pPr algn="ctr"/>
                      <a:r>
                        <a:rPr lang="en-SG" dirty="0" smtClean="0"/>
                        <a:t>S</a:t>
                      </a:r>
                      <a:endParaRPr lang="en-SG" dirty="0"/>
                    </a:p>
                  </a:txBody>
                  <a:tcPr/>
                </a:tc>
                <a:tc>
                  <a:txBody>
                    <a:bodyPr/>
                    <a:lstStyle/>
                    <a:p>
                      <a:r>
                        <a:rPr lang="en-SG" dirty="0" smtClean="0"/>
                        <a:t>Spindle speed word</a:t>
                      </a:r>
                      <a:endParaRPr lang="en-SG" dirty="0"/>
                    </a:p>
                  </a:txBody>
                  <a:tcPr/>
                </a:tc>
                <a:extLst>
                  <a:ext uri="{0D108BD9-81ED-4DB2-BD59-A6C34878D82A}">
                    <a16:rowId xmlns:a16="http://schemas.microsoft.com/office/drawing/2014/main" val="2571584299"/>
                  </a:ext>
                </a:extLst>
              </a:tr>
              <a:tr h="356201">
                <a:tc>
                  <a:txBody>
                    <a:bodyPr/>
                    <a:lstStyle/>
                    <a:p>
                      <a:pPr algn="ctr"/>
                      <a:r>
                        <a:rPr lang="en-SG" dirty="0" smtClean="0"/>
                        <a:t>W</a:t>
                      </a:r>
                      <a:endParaRPr lang="en-SG" dirty="0"/>
                    </a:p>
                  </a:txBody>
                  <a:tcPr/>
                </a:tc>
                <a:tc>
                  <a:txBody>
                    <a:bodyPr/>
                    <a:lstStyle/>
                    <a:p>
                      <a:r>
                        <a:rPr lang="en-SG" dirty="0" smtClean="0"/>
                        <a:t>Secondary motion parallel to Z axis</a:t>
                      </a:r>
                      <a:endParaRPr lang="en-SG" dirty="0"/>
                    </a:p>
                  </a:txBody>
                  <a:tcPr/>
                </a:tc>
                <a:tc>
                  <a:txBody>
                    <a:bodyPr/>
                    <a:lstStyle/>
                    <a:p>
                      <a:pPr algn="ctr"/>
                      <a:r>
                        <a:rPr lang="en-SG" dirty="0" smtClean="0"/>
                        <a:t>T</a:t>
                      </a:r>
                      <a:endParaRPr lang="en-SG" dirty="0"/>
                    </a:p>
                  </a:txBody>
                  <a:tcPr/>
                </a:tc>
                <a:tc>
                  <a:txBody>
                    <a:bodyPr/>
                    <a:lstStyle/>
                    <a:p>
                      <a:r>
                        <a:rPr lang="en-SG" dirty="0" smtClean="0"/>
                        <a:t>Tool number word</a:t>
                      </a:r>
                      <a:endParaRPr lang="en-SG" dirty="0"/>
                    </a:p>
                  </a:txBody>
                  <a:tcPr/>
                </a:tc>
                <a:extLst>
                  <a:ext uri="{0D108BD9-81ED-4DB2-BD59-A6C34878D82A}">
                    <a16:rowId xmlns:a16="http://schemas.microsoft.com/office/drawing/2014/main" val="3796716998"/>
                  </a:ext>
                </a:extLst>
              </a:tr>
              <a:tr h="378387">
                <a:tc>
                  <a:txBody>
                    <a:bodyPr/>
                    <a:lstStyle/>
                    <a:p>
                      <a:pPr algn="ctr"/>
                      <a:r>
                        <a:rPr lang="en-SG" dirty="0" smtClean="0"/>
                        <a:t>A</a:t>
                      </a:r>
                      <a:endParaRPr lang="en-SG" dirty="0"/>
                    </a:p>
                  </a:txBody>
                  <a:tcPr/>
                </a:tc>
                <a:tc>
                  <a:txBody>
                    <a:bodyPr/>
                    <a:lstStyle/>
                    <a:p>
                      <a:r>
                        <a:rPr lang="en-SG" dirty="0" smtClean="0"/>
                        <a:t>Angular dimension about X axis</a:t>
                      </a:r>
                      <a:endParaRPr lang="en-SG" dirty="0"/>
                    </a:p>
                  </a:txBody>
                  <a:tcPr/>
                </a:tc>
                <a:tc>
                  <a:txBody>
                    <a:bodyPr/>
                    <a:lstStyle/>
                    <a:p>
                      <a:pPr algn="ctr"/>
                      <a:r>
                        <a:rPr lang="en-SG" dirty="0" smtClean="0"/>
                        <a:t>R</a:t>
                      </a:r>
                      <a:endParaRPr lang="en-SG" dirty="0"/>
                    </a:p>
                  </a:txBody>
                  <a:tcPr/>
                </a:tc>
                <a:tc>
                  <a:txBody>
                    <a:bodyPr/>
                    <a:lstStyle/>
                    <a:p>
                      <a:r>
                        <a:rPr lang="en-SG" dirty="0" smtClean="0"/>
                        <a:t>Rapid traverse dimension in Z axis</a:t>
                      </a:r>
                      <a:endParaRPr lang="en-SG" dirty="0"/>
                    </a:p>
                  </a:txBody>
                  <a:tcPr/>
                </a:tc>
                <a:extLst>
                  <a:ext uri="{0D108BD9-81ED-4DB2-BD59-A6C34878D82A}">
                    <a16:rowId xmlns:a16="http://schemas.microsoft.com/office/drawing/2014/main" val="2174558477"/>
                  </a:ext>
                </a:extLst>
              </a:tr>
              <a:tr h="356201">
                <a:tc>
                  <a:txBody>
                    <a:bodyPr/>
                    <a:lstStyle/>
                    <a:p>
                      <a:pPr algn="ctr"/>
                      <a:r>
                        <a:rPr lang="en-SG" dirty="0" smtClean="0"/>
                        <a:t>B</a:t>
                      </a:r>
                      <a:endParaRPr lang="en-SG" dirty="0"/>
                    </a:p>
                  </a:txBody>
                  <a:tcPr/>
                </a:tc>
                <a:tc>
                  <a:txBody>
                    <a:bodyPr/>
                    <a:lstStyle/>
                    <a:p>
                      <a:r>
                        <a:rPr lang="en-SG" dirty="0" smtClean="0"/>
                        <a:t>Angular dimension about Y axis</a:t>
                      </a:r>
                      <a:endParaRPr lang="en-SG" dirty="0"/>
                    </a:p>
                  </a:txBody>
                  <a:tcPr/>
                </a:tc>
                <a:tc>
                  <a:txBody>
                    <a:bodyPr/>
                    <a:lstStyle/>
                    <a:p>
                      <a:pPr algn="ctr"/>
                      <a:endParaRPr lang="en-SG" dirty="0"/>
                    </a:p>
                  </a:txBody>
                  <a:tcPr/>
                </a:tc>
                <a:tc>
                  <a:txBody>
                    <a:bodyPr/>
                    <a:lstStyle/>
                    <a:p>
                      <a:endParaRPr lang="en-SG" dirty="0"/>
                    </a:p>
                  </a:txBody>
                  <a:tcPr/>
                </a:tc>
                <a:extLst>
                  <a:ext uri="{0D108BD9-81ED-4DB2-BD59-A6C34878D82A}">
                    <a16:rowId xmlns:a16="http://schemas.microsoft.com/office/drawing/2014/main" val="1615082256"/>
                  </a:ext>
                </a:extLst>
              </a:tr>
            </a:tbl>
          </a:graphicData>
        </a:graphic>
      </p:graphicFrame>
    </p:spTree>
    <p:extLst>
      <p:ext uri="{BB962C8B-B14F-4D97-AF65-F5344CB8AC3E}">
        <p14:creationId xmlns:p14="http://schemas.microsoft.com/office/powerpoint/2010/main" val="8302578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Programming for CNC </a:t>
            </a:r>
            <a:r>
              <a:rPr lang="en-SG" dirty="0" smtClean="0"/>
              <a:t>machining</a:t>
            </a:r>
            <a:endParaRPr lang="en-SG" dirty="0"/>
          </a:p>
        </p:txBody>
      </p:sp>
      <p:pic>
        <p:nvPicPr>
          <p:cNvPr id="4" name="内容占位符 3"/>
          <p:cNvPicPr>
            <a:picLocks noGrp="1" noChangeAspect="1"/>
          </p:cNvPicPr>
          <p:nvPr>
            <p:ph idx="1"/>
          </p:nvPr>
        </p:nvPicPr>
        <p:blipFill>
          <a:blip r:embed="rId2"/>
          <a:stretch>
            <a:fillRect/>
          </a:stretch>
        </p:blipFill>
        <p:spPr>
          <a:xfrm>
            <a:off x="1990437" y="2122878"/>
            <a:ext cx="8211126" cy="4585434"/>
          </a:xfrm>
          <a:prstGeom prst="rect">
            <a:avLst/>
          </a:prstGeom>
        </p:spPr>
      </p:pic>
      <p:sp>
        <p:nvSpPr>
          <p:cNvPr id="5" name="内容占位符 2"/>
          <p:cNvSpPr txBox="1">
            <a:spLocks/>
          </p:cNvSpPr>
          <p:nvPr/>
        </p:nvSpPr>
        <p:spPr>
          <a:xfrm>
            <a:off x="838200" y="1680399"/>
            <a:ext cx="7003472" cy="4424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smtClean="0"/>
              <a:t>Some commonly </a:t>
            </a:r>
            <a:r>
              <a:rPr lang="en-SG" dirty="0"/>
              <a:t>used CNC Functions</a:t>
            </a:r>
          </a:p>
        </p:txBody>
      </p:sp>
    </p:spTree>
    <p:extLst>
      <p:ext uri="{BB962C8B-B14F-4D97-AF65-F5344CB8AC3E}">
        <p14:creationId xmlns:p14="http://schemas.microsoft.com/office/powerpoint/2010/main" val="9199698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perspective vector, s </a:t>
            </a:r>
            <a:r>
              <a:rPr lang="en-SG" dirty="0"/>
              <a:t>means </a:t>
            </a:r>
            <a:r>
              <a:rPr lang="en-SG" dirty="0" smtClean="0"/>
              <a:t>perspective 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39176"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39177"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cutting parameters(F/S):</a:t>
            </a:r>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731"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41022"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41023"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41024"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776"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2933"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3929"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nvPr>
        </p:nvGraphicFramePr>
        <p:xfrm>
          <a:off x="4672013" y="2909888"/>
          <a:ext cx="2409825" cy="1973262"/>
        </p:xfrm>
        <a:graphic>
          <a:graphicData uri="http://schemas.openxmlformats.org/presentationml/2006/ole">
            <mc:AlternateContent xmlns:mc="http://schemas.openxmlformats.org/markup-compatibility/2006">
              <mc:Choice xmlns:v="urn:schemas-microsoft-com:vml" Requires="v">
                <p:oleObj spid="_x0000_s14953"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4672013" y="2909888"/>
                        <a:ext cx="2409825" cy="1973262"/>
                      </a:xfrm>
                      <a:prstGeom prst="rect">
                        <a:avLst/>
                      </a:prstGeom>
                    </p:spPr>
                  </p:pic>
                </p:oleObj>
              </mc:Fallback>
            </mc:AlternateContent>
          </a:graphicData>
        </a:graphic>
      </p:graphicFrame>
    </p:spTree>
    <p:extLst>
      <p:ext uri="{BB962C8B-B14F-4D97-AF65-F5344CB8AC3E}">
        <p14:creationId xmlns:p14="http://schemas.microsoft.com/office/powerpoint/2010/main" val="98572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7"/>
            <a:ext cx="10515600" cy="5831906"/>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Tree>
    <p:extLst>
      <p:ext uri="{BB962C8B-B14F-4D97-AF65-F5344CB8AC3E}">
        <p14:creationId xmlns:p14="http://schemas.microsoft.com/office/powerpoint/2010/main" val="2339647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40144"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40145"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825625"/>
            <a:ext cx="6775958" cy="4351338"/>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sp>
        <p:nvSpPr>
          <p:cNvPr id="4" name="矩形 3"/>
          <p:cNvSpPr/>
          <p:nvPr/>
        </p:nvSpPr>
        <p:spPr>
          <a:xfrm>
            <a:off x="7919049" y="2449902"/>
            <a:ext cx="3881887" cy="2544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60" y="2357120"/>
            <a:ext cx="4145280" cy="2773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pic>
        <p:nvPicPr>
          <p:cNvPr id="4" name="内容占位符 3"/>
          <p:cNvPicPr>
            <a:picLocks noGrp="1" noChangeAspect="1"/>
          </p:cNvPicPr>
          <p:nvPr>
            <p:ph idx="1"/>
          </p:nvPr>
        </p:nvPicPr>
        <p:blipFill>
          <a:blip r:embed="rId2"/>
          <a:stretch>
            <a:fillRect/>
          </a:stretch>
        </p:blipFill>
        <p:spPr>
          <a:xfrm>
            <a:off x="2153481" y="2320506"/>
            <a:ext cx="7547444" cy="3217651"/>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spTree>
    <p:extLst>
      <p:ext uri="{BB962C8B-B14F-4D97-AF65-F5344CB8AC3E}">
        <p14:creationId xmlns:p14="http://schemas.microsoft.com/office/powerpoint/2010/main" val="1370358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6889510" cy="4351338"/>
          </a:xfrm>
        </p:spPr>
        <p:txBody>
          <a:bodyPr/>
          <a:lstStyle/>
          <a:p>
            <a:r>
              <a:rPr lang="en-SG" dirty="0" smtClean="0"/>
              <a:t>Graphic standard</a:t>
            </a:r>
          </a:p>
          <a:p>
            <a:pPr marL="457200" lvl="1" indent="0">
              <a:buNone/>
            </a:pPr>
            <a:r>
              <a:rPr lang="en-SG" dirty="0" smtClean="0"/>
              <a:t>There are various CAD software systems used in different fields. How people could share the same model among these systems? The answer is to share data obeying the same standard. The mainstream data standards are: GKS,STEP, etc.</a:t>
            </a:r>
          </a:p>
          <a:p>
            <a:endParaRPr lang="en-SG" dirty="0" smtClean="0"/>
          </a:p>
        </p:txBody>
      </p:sp>
      <p:pic>
        <p:nvPicPr>
          <p:cNvPr id="5" name="图片 4"/>
          <p:cNvPicPr>
            <a:picLocks noChangeAspect="1"/>
          </p:cNvPicPr>
          <p:nvPr/>
        </p:nvPicPr>
        <p:blipFill>
          <a:blip r:embed="rId2"/>
          <a:stretch>
            <a:fillRect/>
          </a:stretch>
        </p:blipFill>
        <p:spPr>
          <a:xfrm>
            <a:off x="7727710" y="1566383"/>
            <a:ext cx="3993550" cy="4610580"/>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75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CADCAM 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CADCAM 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CADCAM 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spTree>
    <p:extLst>
      <p:ext uri="{BB962C8B-B14F-4D97-AF65-F5344CB8AC3E}">
        <p14:creationId xmlns:p14="http://schemas.microsoft.com/office/powerpoint/2010/main" val="362789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7" y="1526874"/>
            <a:ext cx="10843403"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a:t>
            </a:r>
            <a:r>
              <a:rPr lang="en-SG" dirty="0" smtClean="0">
                <a:solidFill>
                  <a:srgbClr val="FF0000"/>
                </a:solidFill>
              </a:rPr>
              <a:t>Representation </a:t>
            </a:r>
            <a:r>
              <a:rPr lang="en-SG" dirty="0">
                <a:solidFill>
                  <a:srgbClr val="FF0000"/>
                </a:solidFill>
              </a:rPr>
              <a:t>and Exchange, is a series of international standards with the goal of defining data across the </a:t>
            </a:r>
            <a:r>
              <a:rPr lang="en-SG" dirty="0" smtClean="0">
                <a:solidFill>
                  <a:srgbClr val="FF0000"/>
                </a:solidFill>
              </a:rPr>
              <a:t>full </a:t>
            </a:r>
            <a:r>
              <a:rPr lang="en-SG" dirty="0">
                <a:solidFill>
                  <a:srgbClr val="FF0000"/>
                </a:solidFill>
              </a:rPr>
              <a:t>engineering and manufacturing life cycle. The ability to share data across applications, across vendor </a:t>
            </a:r>
            <a:r>
              <a:rPr lang="en-SG" dirty="0" smtClean="0">
                <a:solidFill>
                  <a:srgbClr val="FF0000"/>
                </a:solidFill>
              </a:rPr>
              <a:t>platforms </a:t>
            </a:r>
            <a:r>
              <a:rPr lang="en-SG" dirty="0">
                <a:solidFill>
                  <a:srgbClr val="FF0000"/>
                </a:solidFill>
              </a:rPr>
              <a:t>and between contractors, suppliers and customers, is the main goal of this standard.</a:t>
            </a:r>
          </a:p>
        </p:txBody>
      </p:sp>
    </p:spTree>
    <p:extLst>
      <p:ext uri="{BB962C8B-B14F-4D97-AF65-F5344CB8AC3E}">
        <p14:creationId xmlns:p14="http://schemas.microsoft.com/office/powerpoint/2010/main" val="3170181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pPr marL="0" indent="0">
              <a:buNone/>
            </a:pPr>
            <a:r>
              <a:rPr lang="en-SG" dirty="0"/>
              <a:t>The broad scope of STEP is as follows.</a:t>
            </a:r>
          </a:p>
          <a:p>
            <a:pPr marL="0" indent="0">
              <a:buNone/>
            </a:pPr>
            <a:r>
              <a:rPr lang="en-SG" dirty="0"/>
              <a:t>  1.  The standard method of representing the information necessary for completely defining a product </a:t>
            </a:r>
            <a:r>
              <a:rPr lang="en-SG" dirty="0" smtClean="0"/>
              <a:t>throughout </a:t>
            </a:r>
            <a:r>
              <a:rPr lang="en-SG" dirty="0"/>
              <a:t>its entire life, i.e., from the product conception to the end of useful life.</a:t>
            </a:r>
          </a:p>
          <a:p>
            <a:pPr marL="0" indent="0">
              <a:buNone/>
            </a:pPr>
            <a:r>
              <a:rPr lang="en-SG" dirty="0"/>
              <a:t>  2.  Standard methods for exchanging the data electronically between two different </a:t>
            </a:r>
            <a:r>
              <a:rPr lang="en-SG" dirty="0" smtClean="0"/>
              <a:t>systems.</a:t>
            </a:r>
          </a:p>
          <a:p>
            <a:pPr marL="0" indent="0">
              <a:buNone/>
            </a:pPr>
            <a:r>
              <a:rPr lang="en-SG" dirty="0" smtClean="0"/>
              <a:t>The </a:t>
            </a:r>
            <a:r>
              <a:rPr lang="en-SG" dirty="0"/>
              <a:t>STEP documentation is split into eight major areas.</a:t>
            </a:r>
          </a:p>
        </p:txBody>
      </p:sp>
    </p:spTree>
    <p:extLst>
      <p:ext uri="{BB962C8B-B14F-4D97-AF65-F5344CB8AC3E}">
        <p14:creationId xmlns:p14="http://schemas.microsoft.com/office/powerpoint/2010/main" val="398117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The STEP documentation is split into eight major areas.</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en-SG" dirty="0" smtClean="0"/>
              <a:t>Overview  </a:t>
            </a:r>
            <a:r>
              <a:rPr lang="en-SG" dirty="0"/>
              <a:t>It gives the general introduction and overview of the standard and forms part one of the ISO </a:t>
            </a:r>
            <a:r>
              <a:rPr lang="en-SG" dirty="0" smtClean="0"/>
              <a:t>standard </a:t>
            </a:r>
            <a:r>
              <a:rPr lang="en-SG" dirty="0"/>
              <a:t>10303.</a:t>
            </a:r>
          </a:p>
          <a:p>
            <a:pPr marL="514350" indent="-514350">
              <a:buFont typeface="+mj-lt"/>
              <a:buAutoNum type="arabicPeriod"/>
            </a:pPr>
            <a:r>
              <a:rPr lang="en-SG" dirty="0"/>
              <a:t>Description  Methods  The  application  protocols  planned  in  STEP  are  far  reaching  compared  to  any </a:t>
            </a:r>
            <a:r>
              <a:rPr lang="en-SG" dirty="0" smtClean="0"/>
              <a:t>other  </a:t>
            </a:r>
            <a:r>
              <a:rPr lang="en-SG" dirty="0"/>
              <a:t>existing  standard  or  models.  Hence,  a  new  descriptive  formal  information  modelling  language </a:t>
            </a:r>
            <a:r>
              <a:rPr lang="en-SG" dirty="0" smtClean="0"/>
              <a:t>called   </a:t>
            </a:r>
            <a:r>
              <a:rPr lang="en-SG" dirty="0"/>
              <a:t>EXPRESS  is  developed  such  that  the  protocols  be  properly  </a:t>
            </a:r>
            <a:r>
              <a:rPr lang="en-SG" dirty="0" smtClean="0"/>
              <a:t>defined</a:t>
            </a:r>
          </a:p>
          <a:p>
            <a:pPr marL="514350" indent="-514350">
              <a:buFont typeface="+mj-lt"/>
              <a:buAutoNum type="arabicPeriod"/>
            </a:pPr>
            <a:r>
              <a:rPr lang="en-SG" dirty="0" smtClean="0"/>
              <a:t>Implementation  </a:t>
            </a:r>
            <a:r>
              <a:rPr lang="en-SG" dirty="0"/>
              <a:t>Methods  This  provides  specifications  as  to  how  the  STEP  information  be  physically </a:t>
            </a:r>
            <a:r>
              <a:rPr lang="en-SG" dirty="0" smtClean="0"/>
              <a:t>represented </a:t>
            </a:r>
            <a:r>
              <a:rPr lang="en-SG" dirty="0"/>
              <a:t>for the exchange environment. </a:t>
            </a:r>
          </a:p>
        </p:txBody>
      </p:sp>
    </p:spTree>
    <p:extLst>
      <p:ext uri="{BB962C8B-B14F-4D97-AF65-F5344CB8AC3E}">
        <p14:creationId xmlns:p14="http://schemas.microsoft.com/office/powerpoint/2010/main" val="750815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29392"/>
            <a:ext cx="10515600" cy="5547571"/>
          </a:xfrm>
        </p:spPr>
        <p:txBody>
          <a:bodyPr>
            <a:normAutofit/>
          </a:bodyPr>
          <a:lstStyle/>
          <a:p>
            <a:pPr marL="514350" indent="-514350">
              <a:buFont typeface="+mj-lt"/>
              <a:buAutoNum type="arabicPeriod" startAt="4"/>
            </a:pPr>
            <a:r>
              <a:rPr lang="en-SG" b="1" dirty="0"/>
              <a:t>Conformance and Tools  </a:t>
            </a:r>
            <a:r>
              <a:rPr lang="en-SG" dirty="0"/>
              <a:t>This part provides the specifications for conformance testing of the processors used </a:t>
            </a:r>
            <a:r>
              <a:rPr lang="en-SG" dirty="0" smtClean="0"/>
              <a:t>for </a:t>
            </a:r>
            <a:r>
              <a:rPr lang="en-SG" dirty="0"/>
              <a:t>STEP information. They provide information on methods for testing of software-product conformance to </a:t>
            </a:r>
            <a:r>
              <a:rPr lang="en-SG" dirty="0" smtClean="0"/>
              <a:t>the </a:t>
            </a:r>
            <a:r>
              <a:rPr lang="en-SG" dirty="0"/>
              <a:t>STEP standard, guidance for creating abstract-test suites and the responsibilities of testing laboratories. </a:t>
            </a:r>
            <a:r>
              <a:rPr lang="en-SG" dirty="0" smtClean="0"/>
              <a:t>The </a:t>
            </a:r>
            <a:r>
              <a:rPr lang="en-SG" dirty="0"/>
              <a:t>STEP standard is unique in that it places a very high emphasis on </a:t>
            </a:r>
            <a:r>
              <a:rPr lang="en-SG" dirty="0" smtClean="0"/>
              <a:t>testing </a:t>
            </a:r>
            <a:r>
              <a:rPr lang="en-SG" dirty="0"/>
              <a:t>and actually includes these methods in the standard.</a:t>
            </a:r>
          </a:p>
          <a:p>
            <a:pPr marL="514350" indent="-514350">
              <a:buFont typeface="+mj-lt"/>
              <a:buAutoNum type="arabicPeriod" startAt="4"/>
            </a:pPr>
            <a:r>
              <a:rPr lang="en-SG" b="1" dirty="0"/>
              <a:t>Integrated-generic  Resources  </a:t>
            </a:r>
            <a:r>
              <a:rPr lang="en-SG" dirty="0"/>
              <a:t>These contain the specifications of the information models that support </a:t>
            </a:r>
            <a:r>
              <a:rPr lang="en-SG" dirty="0" smtClean="0"/>
              <a:t>various </a:t>
            </a:r>
            <a:r>
              <a:rPr lang="en-SG" dirty="0"/>
              <a:t>application areas that form part of STEP. The topics that form part of this specification are: geometric </a:t>
            </a:r>
            <a:r>
              <a:rPr lang="en-SG" dirty="0" smtClean="0"/>
              <a:t>and  </a:t>
            </a:r>
            <a:r>
              <a:rPr lang="en-SG" dirty="0"/>
              <a:t>topological  representation,  product  structure  organisation,  materials,  visual  presentation,  tolerances, </a:t>
            </a:r>
            <a:r>
              <a:rPr lang="en-SG" dirty="0" smtClean="0"/>
              <a:t>form </a:t>
            </a:r>
            <a:r>
              <a:rPr lang="en-SG" dirty="0"/>
              <a:t>features and process structure and properties. </a:t>
            </a:r>
          </a:p>
        </p:txBody>
      </p:sp>
    </p:spTree>
    <p:extLst>
      <p:ext uri="{BB962C8B-B14F-4D97-AF65-F5344CB8AC3E}">
        <p14:creationId xmlns:p14="http://schemas.microsoft.com/office/powerpoint/2010/main" val="15521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4390"/>
            <a:ext cx="10515600" cy="5642573"/>
          </a:xfrm>
        </p:spPr>
        <p:txBody>
          <a:bodyPr/>
          <a:lstStyle/>
          <a:p>
            <a:pPr marL="514350" indent="-514350">
              <a:buFont typeface="+mj-lt"/>
              <a:buAutoNum type="arabicPeriod" startAt="6"/>
            </a:pPr>
            <a:r>
              <a:rPr lang="en-SG" dirty="0"/>
              <a:t> </a:t>
            </a:r>
            <a:r>
              <a:rPr lang="en-SG" b="1" dirty="0"/>
              <a:t>Application Information Models  </a:t>
            </a:r>
            <a:r>
              <a:rPr lang="en-SG" dirty="0"/>
              <a:t>These specify the information models to be used for specific application </a:t>
            </a:r>
            <a:r>
              <a:rPr lang="en-SG" dirty="0" smtClean="0"/>
              <a:t>areas </a:t>
            </a:r>
            <a:r>
              <a:rPr lang="en-SG" dirty="0"/>
              <a:t>such as </a:t>
            </a:r>
            <a:r>
              <a:rPr lang="en-SG" dirty="0" err="1"/>
              <a:t>draughting</a:t>
            </a:r>
            <a:r>
              <a:rPr lang="en-SG" dirty="0"/>
              <a:t>, finite element analysis, kinematics, building core model and Engineering analysis </a:t>
            </a:r>
            <a:r>
              <a:rPr lang="en-SG" dirty="0" smtClean="0"/>
              <a:t>core</a:t>
            </a:r>
            <a:r>
              <a:rPr lang="en-SG" dirty="0"/>
              <a:t>. </a:t>
            </a:r>
          </a:p>
          <a:p>
            <a:pPr marL="514350" indent="-514350">
              <a:buFont typeface="+mj-lt"/>
              <a:buAutoNum type="arabicPeriod" startAt="6"/>
            </a:pPr>
            <a:r>
              <a:rPr lang="en-SG" dirty="0"/>
              <a:t> </a:t>
            </a:r>
            <a:r>
              <a:rPr lang="en-SG" b="1" dirty="0"/>
              <a:t>Application Protocols  </a:t>
            </a:r>
            <a:r>
              <a:rPr lang="en-SG" dirty="0"/>
              <a:t>These are the main protocols to be used as subsets of STEP information model </a:t>
            </a:r>
            <a:r>
              <a:rPr lang="en-SG" dirty="0" smtClean="0"/>
              <a:t>for </a:t>
            </a:r>
            <a:r>
              <a:rPr lang="en-SG" dirty="0"/>
              <a:t>exchange of data between specific application systems (such as between two finite element systems or </a:t>
            </a:r>
            <a:r>
              <a:rPr lang="en-SG" dirty="0" smtClean="0"/>
              <a:t>between </a:t>
            </a:r>
            <a:r>
              <a:rPr lang="en-SG" dirty="0"/>
              <a:t>a CAD and Process Planning system). </a:t>
            </a:r>
          </a:p>
        </p:txBody>
      </p:sp>
    </p:spTree>
    <p:extLst>
      <p:ext uri="{BB962C8B-B14F-4D97-AF65-F5344CB8AC3E}">
        <p14:creationId xmlns:p14="http://schemas.microsoft.com/office/powerpoint/2010/main" val="3596906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5078" y="403761"/>
            <a:ext cx="10515600" cy="5773202"/>
          </a:xfrm>
        </p:spPr>
        <p:txBody>
          <a:bodyPr>
            <a:normAutofit fontScale="92500" lnSpcReduction="20000"/>
          </a:bodyPr>
          <a:lstStyle/>
          <a:p>
            <a:pPr marL="514350" indent="-514350">
              <a:buFont typeface="+mj-lt"/>
              <a:buAutoNum type="arabicPeriod" startAt="8"/>
            </a:pPr>
            <a:r>
              <a:rPr lang="en-SG" b="1" dirty="0"/>
              <a:t>Application Interpreted Constructs  </a:t>
            </a:r>
            <a:r>
              <a:rPr lang="en-SG" dirty="0"/>
              <a:t>These relate to the specific resources useful for defining the </a:t>
            </a:r>
            <a:r>
              <a:rPr lang="en-SG" dirty="0" smtClean="0"/>
              <a:t>generic structures </a:t>
            </a:r>
            <a:r>
              <a:rPr lang="en-SG" dirty="0"/>
              <a:t>useful for applications. These are reusable groups of information resource entities that make it </a:t>
            </a:r>
            <a:r>
              <a:rPr lang="en-SG" dirty="0" smtClean="0"/>
              <a:t>easier </a:t>
            </a:r>
            <a:r>
              <a:rPr lang="en-SG" dirty="0"/>
              <a:t>to express identical semantics in more than one application protocol. Examples include edge-based </a:t>
            </a:r>
            <a:r>
              <a:rPr lang="en-SG" dirty="0" smtClean="0"/>
              <a:t>wireframe</a:t>
            </a:r>
            <a:r>
              <a:rPr lang="en-SG" dirty="0"/>
              <a:t>,  </a:t>
            </a:r>
            <a:r>
              <a:rPr lang="en-SG" dirty="0" err="1"/>
              <a:t>draughting</a:t>
            </a:r>
            <a:r>
              <a:rPr lang="en-SG" dirty="0"/>
              <a:t>  elements,  constructive  solid  geometry,  etc. </a:t>
            </a:r>
            <a:r>
              <a:rPr lang="en-SG" dirty="0" smtClean="0"/>
              <a:t>onwards</a:t>
            </a:r>
            <a:r>
              <a:rPr lang="en-SG" dirty="0"/>
              <a:t>. Examples include edge-based wireframe, shell-based wireframe, geometry-bounded 2D wireframe, </a:t>
            </a:r>
            <a:r>
              <a:rPr lang="en-SG" dirty="0" err="1" smtClean="0"/>
              <a:t>draughting</a:t>
            </a:r>
            <a:r>
              <a:rPr lang="en-SG" dirty="0" smtClean="0"/>
              <a:t>  </a:t>
            </a:r>
            <a:r>
              <a:rPr lang="en-SG" dirty="0"/>
              <a:t>annotation,  drawing  structure  and  administration,  </a:t>
            </a:r>
            <a:r>
              <a:rPr lang="en-SG" dirty="0" err="1"/>
              <a:t>draughting</a:t>
            </a:r>
            <a:r>
              <a:rPr lang="en-SG" dirty="0"/>
              <a:t>  elements,  geometry-bounded </a:t>
            </a:r>
            <a:r>
              <a:rPr lang="en-SG" dirty="0" smtClean="0"/>
              <a:t>surface</a:t>
            </a:r>
            <a:r>
              <a:rPr lang="en-SG" dirty="0"/>
              <a:t>, non-manifold surface, manifold surface, geometry-bounded wireframe, etc.</a:t>
            </a:r>
          </a:p>
          <a:p>
            <a:pPr marL="514350" indent="-514350">
              <a:buFont typeface="+mj-lt"/>
              <a:buAutoNum type="arabicPeriod" startAt="9"/>
            </a:pPr>
            <a:r>
              <a:rPr lang="en-SG" b="1" dirty="0"/>
              <a:t>Application Protocols  </a:t>
            </a:r>
            <a:r>
              <a:rPr lang="en-SG" dirty="0"/>
              <a:t>These define the context for the use of product data for a specific industrial need. </a:t>
            </a:r>
            <a:r>
              <a:rPr lang="en-SG" dirty="0" smtClean="0"/>
              <a:t>These </a:t>
            </a:r>
            <a:r>
              <a:rPr lang="en-SG" dirty="0"/>
              <a:t>are more complex data models used to describe specific product-data applications. These parts are </a:t>
            </a:r>
            <a:r>
              <a:rPr lang="en-SG" dirty="0" smtClean="0"/>
              <a:t>known </a:t>
            </a:r>
            <a:r>
              <a:rPr lang="en-SG" dirty="0"/>
              <a:t>as application protocols and describe not only what data is to be used in describing a product, but how </a:t>
            </a:r>
            <a:r>
              <a:rPr lang="en-SG" dirty="0" smtClean="0"/>
              <a:t>the </a:t>
            </a:r>
            <a:r>
              <a:rPr lang="en-SG" dirty="0"/>
              <a:t>data is to be used in the model. The application protocols use the integrated information resources in well </a:t>
            </a:r>
            <a:r>
              <a:rPr lang="en-SG" dirty="0" smtClean="0"/>
              <a:t>defined </a:t>
            </a:r>
            <a:r>
              <a:rPr lang="en-SG" dirty="0"/>
              <a:t>combinations and configurations to represent a particular data model of some phase of product life. </a:t>
            </a:r>
          </a:p>
        </p:txBody>
      </p:sp>
    </p:spTree>
    <p:extLst>
      <p:ext uri="{BB962C8B-B14F-4D97-AF65-F5344CB8AC3E}">
        <p14:creationId xmlns:p14="http://schemas.microsoft.com/office/powerpoint/2010/main" val="1394861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endParaRPr lang="en-SG"/>
          </a:p>
        </p:txBody>
      </p:sp>
      <p:pic>
        <p:nvPicPr>
          <p:cNvPr id="4" name="图片 3"/>
          <p:cNvPicPr>
            <a:picLocks noChangeAspect="1"/>
          </p:cNvPicPr>
          <p:nvPr/>
        </p:nvPicPr>
        <p:blipFill>
          <a:blip r:embed="rId2"/>
          <a:stretch>
            <a:fillRect/>
          </a:stretch>
        </p:blipFill>
        <p:spPr>
          <a:xfrm>
            <a:off x="730954" y="365125"/>
            <a:ext cx="10730091" cy="6035676"/>
          </a:xfrm>
          <a:prstGeom prst="rect">
            <a:avLst/>
          </a:prstGeom>
        </p:spPr>
      </p:pic>
    </p:spTree>
    <p:extLst>
      <p:ext uri="{BB962C8B-B14F-4D97-AF65-F5344CB8AC3E}">
        <p14:creationId xmlns:p14="http://schemas.microsoft.com/office/powerpoint/2010/main" val="2514863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spTree>
    <p:extLst>
      <p:ext uri="{BB962C8B-B14F-4D97-AF65-F5344CB8AC3E}">
        <p14:creationId xmlns:p14="http://schemas.microsoft.com/office/powerpoint/2010/main" val="417222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6953"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36560"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35954339"/>
              </p:ext>
            </p:extLst>
          </p:nvPr>
        </p:nvGraphicFramePr>
        <p:xfrm>
          <a:off x="3492500" y="3435350"/>
          <a:ext cx="5024438" cy="1698625"/>
        </p:xfrm>
        <a:graphic>
          <a:graphicData uri="http://schemas.openxmlformats.org/presentationml/2006/ole">
            <mc:AlternateContent xmlns:mc="http://schemas.openxmlformats.org/markup-compatibility/2006">
              <mc:Choice xmlns:v="urn:schemas-microsoft-com:vml" Requires="v">
                <p:oleObj spid="_x0000_s36561"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3492500" y="3435350"/>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36562"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8997"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7415"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7416"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7417"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24475"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24476"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5008"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26460"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26461"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440"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441"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4" name="图片 3"/>
          <p:cNvPicPr>
            <a:picLocks noChangeAspect="1"/>
          </p:cNvPicPr>
          <p:nvPr/>
        </p:nvPicPr>
        <p:blipFill>
          <a:blip r:embed="rId2"/>
          <a:stretch>
            <a:fillRect/>
          </a:stretch>
        </p:blipFill>
        <p:spPr>
          <a:xfrm>
            <a:off x="8499976" y="2584378"/>
            <a:ext cx="3078747" cy="2505673"/>
          </a:xfrm>
          <a:prstGeom prst="rect">
            <a:avLst/>
          </a:prstGeom>
        </p:spPr>
      </p:pic>
    </p:spTree>
    <p:extLst>
      <p:ext uri="{BB962C8B-B14F-4D97-AF65-F5344CB8AC3E}">
        <p14:creationId xmlns:p14="http://schemas.microsoft.com/office/powerpoint/2010/main" val="3574189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7056"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8199664" cy="4631419"/>
          </a:xfrm>
        </p:spPr>
        <p:txBody>
          <a:bodyPr>
            <a:normAutofit/>
          </a:bodyPr>
          <a:lstStyle/>
          <a:p>
            <a:r>
              <a:rPr lang="en-SG" dirty="0"/>
              <a:t>For parametric representation, a surface is defined by a set of functions, with the form like</a:t>
            </a:r>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3685864552"/>
              </p:ext>
            </p:extLst>
          </p:nvPr>
        </p:nvGraphicFramePr>
        <p:xfrm>
          <a:off x="1223283" y="2632075"/>
          <a:ext cx="7185025" cy="1643063"/>
        </p:xfrm>
        <a:graphic>
          <a:graphicData uri="http://schemas.openxmlformats.org/presentationml/2006/ole">
            <mc:AlternateContent xmlns:mc="http://schemas.openxmlformats.org/markup-compatibility/2006">
              <mc:Choice xmlns:v="urn:schemas-microsoft-com:vml" Requires="v">
                <p:oleObj spid="_x0000_s30077" name="Equation" r:id="rId3" imgW="3111480" imgH="711000" progId="Equation.DSMT4">
                  <p:embed/>
                </p:oleObj>
              </mc:Choice>
              <mc:Fallback>
                <p:oleObj name="Equation" r:id="rId3" imgW="3111480" imgH="711000" progId="Equation.DSMT4">
                  <p:embed/>
                  <p:pic>
                    <p:nvPicPr>
                      <p:cNvPr id="0" name=""/>
                      <p:cNvPicPr/>
                      <p:nvPr/>
                    </p:nvPicPr>
                    <p:blipFill>
                      <a:blip r:embed="rId4"/>
                      <a:stretch>
                        <a:fillRect/>
                      </a:stretch>
                    </p:blipFill>
                    <p:spPr>
                      <a:xfrm>
                        <a:off x="1223283" y="2632075"/>
                        <a:ext cx="7185025" cy="164306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9021789" y="2053317"/>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2"/>
                <a:stretch>
                  <a:fillRect l="-970" t="-2241"/>
                </a:stretch>
              </a:blipFill>
            </p:spPr>
            <p:txBody>
              <a:bodyPr/>
              <a:lstStyle/>
              <a:p>
                <a:r>
                  <a:rPr lang="en-SG">
                    <a:noFill/>
                  </a:rPr>
                  <a:t> </a:t>
                </a:r>
              </a:p>
            </p:txBody>
          </p:sp>
        </mc:Fallback>
      </mc:AlternateContent>
      <p:pic>
        <p:nvPicPr>
          <p:cNvPr id="5" name="图片 4"/>
          <p:cNvPicPr>
            <a:picLocks noChangeAspect="1"/>
          </p:cNvPicPr>
          <p:nvPr/>
        </p:nvPicPr>
        <p:blipFill>
          <a:blip r:embed="rId3"/>
          <a:stretch>
            <a:fillRect/>
          </a:stretch>
        </p:blipFill>
        <p:spPr>
          <a:xfrm>
            <a:off x="6096000" y="1397986"/>
            <a:ext cx="5191132" cy="1938099"/>
          </a:xfrm>
          <a:prstGeom prst="rect">
            <a:avLst/>
          </a:prstGeom>
        </p:spPr>
      </p:pic>
    </p:spTree>
    <p:extLst>
      <p:ext uri="{BB962C8B-B14F-4D97-AF65-F5344CB8AC3E}">
        <p14:creationId xmlns:p14="http://schemas.microsoft.com/office/powerpoint/2010/main" val="3513262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2104"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Instruction to computer graphics</a:t>
            </a:r>
            <a:endParaRPr lang="en-SG" dirty="0"/>
          </a:p>
        </p:txBody>
      </p:sp>
      <p:sp>
        <p:nvSpPr>
          <p:cNvPr id="3" name="内容占位符 2"/>
          <p:cNvSpPr>
            <a:spLocks noGrp="1"/>
          </p:cNvSpPr>
          <p:nvPr>
            <p:ph idx="1"/>
          </p:nvPr>
        </p:nvSpPr>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a:t>
            </a:r>
            <a:r>
              <a:rPr lang="en-SG" smtClean="0"/>
              <a:t>perception.</a:t>
            </a:r>
          </a:p>
          <a:p>
            <a:endParaRPr lang="en-SG" dirty="0" smtClean="0"/>
          </a:p>
        </p:txBody>
      </p:sp>
    </p:spTree>
    <p:extLst>
      <p:ext uri="{BB962C8B-B14F-4D97-AF65-F5344CB8AC3E}">
        <p14:creationId xmlns:p14="http://schemas.microsoft.com/office/powerpoint/2010/main" val="973039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3128"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surfaces.</a:t>
                </a:r>
              </a:p>
              <a:p>
                <a:pPr marL="914400" lvl="2" indent="0">
                  <a:buNone/>
                </a:pPr>
                <a:r>
                  <a:rPr lang="en-SG" dirty="0"/>
                  <a:t> </a:t>
                </a:r>
                <a:r>
                  <a:rPr lang="en-SG" dirty="0" smtClean="0"/>
                  <a:t>   for ruled surfaces we have</a:t>
                </a:r>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is</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527711402"/>
              </p:ext>
            </p:extLst>
          </p:nvPr>
        </p:nvGraphicFramePr>
        <p:xfrm>
          <a:off x="4178300" y="3386138"/>
          <a:ext cx="3263900" cy="733425"/>
        </p:xfrm>
        <a:graphic>
          <a:graphicData uri="http://schemas.openxmlformats.org/presentationml/2006/ole">
            <mc:AlternateContent xmlns:mc="http://schemas.openxmlformats.org/markup-compatibility/2006">
              <mc:Choice xmlns:v="urn:schemas-microsoft-com:vml" Requires="v">
                <p:oleObj spid="_x0000_s34152"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4178300" y="3386138"/>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442200" y="3015057"/>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spTree>
    <p:extLst>
      <p:ext uri="{BB962C8B-B14F-4D97-AF65-F5344CB8AC3E}">
        <p14:creationId xmlns:p14="http://schemas.microsoft.com/office/powerpoint/2010/main" val="3533909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35726"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35727"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35728"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Tree>
    <p:extLst>
      <p:ext uri="{BB962C8B-B14F-4D97-AF65-F5344CB8AC3E}">
        <p14:creationId xmlns:p14="http://schemas.microsoft.com/office/powerpoint/2010/main" val="2118314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Tree>
    <p:extLst>
      <p:ext uri="{BB962C8B-B14F-4D97-AF65-F5344CB8AC3E}">
        <p14:creationId xmlns:p14="http://schemas.microsoft.com/office/powerpoint/2010/main" val="366969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451992" y="2753455"/>
            <a:ext cx="1638384" cy="2495678"/>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598"/>
          <a:stretch/>
        </p:blipFill>
        <p:spPr>
          <a:xfrm>
            <a:off x="2504915" y="1099127"/>
            <a:ext cx="6267772" cy="4961476"/>
          </a:xfrm>
          <a:prstGeom prst="rect">
            <a:avLst/>
          </a:prstGeom>
        </p:spPr>
      </p:pic>
    </p:spTree>
    <p:extLst>
      <p:ext uri="{BB962C8B-B14F-4D97-AF65-F5344CB8AC3E}">
        <p14:creationId xmlns:p14="http://schemas.microsoft.com/office/powerpoint/2010/main" val="42644651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Tree>
    <p:extLst>
      <p:ext uri="{BB962C8B-B14F-4D97-AF65-F5344CB8AC3E}">
        <p14:creationId xmlns:p14="http://schemas.microsoft.com/office/powerpoint/2010/main" val="1570489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9343389" y="2600567"/>
            <a:ext cx="1441524" cy="2260716"/>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830082" y="2311879"/>
            <a:ext cx="2271073" cy="2640186"/>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Key disciplines 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2395669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modelling in </a:t>
            </a:r>
            <a:r>
              <a:rPr lang="en-SG" dirty="0" err="1" smtClean="0"/>
              <a:t>Solidworks</a:t>
            </a:r>
            <a:endParaRPr lang="en-SG" baseline="30000" dirty="0"/>
          </a:p>
        </p:txBody>
      </p:sp>
      <p:sp>
        <p:nvSpPr>
          <p:cNvPr id="3" name="内容占位符 2"/>
          <p:cNvSpPr>
            <a:spLocks noGrp="1"/>
          </p:cNvSpPr>
          <p:nvPr>
            <p:ph idx="1"/>
          </p:nvPr>
        </p:nvSpPr>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spTree>
    <p:extLst>
      <p:ext uri="{BB962C8B-B14F-4D97-AF65-F5344CB8AC3E}">
        <p14:creationId xmlns:p14="http://schemas.microsoft.com/office/powerpoint/2010/main" val="164022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p:txBody>
          <a:bodyPr>
            <a:normAutofit fontScale="92500" lnSpcReduction="10000"/>
          </a:bodyPr>
          <a:lstStyle/>
          <a:p>
            <a:r>
              <a:rPr lang="en-SG" dirty="0">
                <a:solidFill>
                  <a:srgbClr val="FF0000"/>
                </a:solidFill>
              </a:rPr>
              <a:t>Coordinate systems are the most important concept in a CAD system. They are used </a:t>
            </a:r>
            <a:r>
              <a:rPr lang="en-SG" dirty="0" smtClean="0">
                <a:solidFill>
                  <a:srgbClr val="FF0000"/>
                </a:solidFill>
              </a:rPr>
              <a:t>to  </a:t>
            </a:r>
            <a:r>
              <a:rPr lang="en-SG" dirty="0">
                <a:solidFill>
                  <a:srgbClr val="FF0000"/>
                </a:solidFill>
              </a:rPr>
              <a:t>input,  store,  and  display  geometric  model.  There  are  three  kinds  of  coordinate </a:t>
            </a:r>
            <a:r>
              <a:rPr lang="en-SG" dirty="0" smtClean="0">
                <a:solidFill>
                  <a:srgbClr val="FF0000"/>
                </a:solidFill>
              </a:rPr>
              <a:t>systems</a:t>
            </a:r>
            <a:r>
              <a:rPr lang="en-SG" dirty="0">
                <a:solidFill>
                  <a:srgbClr val="FF0000"/>
                </a:solidFill>
              </a:rPr>
              <a:t>, that is, model coordinate system (MCS), working coordinate system (WCS), </a:t>
            </a:r>
            <a:r>
              <a:rPr lang="en-SG" dirty="0" smtClean="0">
                <a:solidFill>
                  <a:srgbClr val="FF0000"/>
                </a:solidFill>
              </a:rPr>
              <a:t>and </a:t>
            </a:r>
            <a:r>
              <a:rPr lang="en-SG" dirty="0">
                <a:solidFill>
                  <a:srgbClr val="FF0000"/>
                </a:solidFill>
              </a:rPr>
              <a:t>screen coordinate system (SCS).</a:t>
            </a:r>
          </a:p>
          <a:p>
            <a:r>
              <a:rPr lang="en-SG" dirty="0" smtClean="0"/>
              <a:t>By 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Working 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p:txBody>
          <a:bodyPr/>
          <a:lstStyle/>
          <a:p>
            <a:r>
              <a:rPr lang="en-SG" dirty="0" smtClean="0"/>
              <a:t>Reference points</a:t>
            </a:r>
          </a:p>
          <a:p>
            <a:r>
              <a:rPr lang="en-SG" dirty="0" smtClean="0"/>
              <a:t>Reference vectors/axes</a:t>
            </a:r>
          </a:p>
          <a:p>
            <a:r>
              <a:rPr lang="en-SG" dirty="0" smtClean="0"/>
              <a:t>Reference plane</a:t>
            </a:r>
          </a:p>
          <a:p>
            <a:endParaRPr lang="en-SG" dirty="0"/>
          </a:p>
        </p:txBody>
      </p:sp>
    </p:spTree>
    <p:extLst>
      <p:ext uri="{BB962C8B-B14F-4D97-AF65-F5344CB8AC3E}">
        <p14:creationId xmlns:p14="http://schemas.microsoft.com/office/powerpoint/2010/main" val="224841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p:txBody>
          <a:bodyPr/>
          <a:lstStyle/>
          <a:p>
            <a:r>
              <a:rPr lang="en-SG" dirty="0" smtClean="0"/>
              <a:t>Plane curves</a:t>
            </a:r>
          </a:p>
          <a:p>
            <a:r>
              <a:rPr lang="en-SG" dirty="0" smtClean="0"/>
              <a:t>Two types of Constraint</a:t>
            </a:r>
          </a:p>
          <a:p>
            <a:pPr lvl="1"/>
            <a:r>
              <a:rPr lang="en-SG" dirty="0"/>
              <a:t>Dimensional </a:t>
            </a:r>
            <a:r>
              <a:rPr lang="en-SG" dirty="0" smtClean="0"/>
              <a:t>constraints: length and angle</a:t>
            </a:r>
          </a:p>
          <a:p>
            <a:pPr lvl="1"/>
            <a:r>
              <a:rPr lang="en-SG" dirty="0" smtClean="0"/>
              <a:t>Geometric constraints: parallel, perpendicular, normal</a:t>
            </a:r>
            <a:r>
              <a:rPr lang="en-SG" dirty="0"/>
              <a:t>, tangent, </a:t>
            </a:r>
            <a:r>
              <a:rPr lang="en-SG" dirty="0" smtClean="0"/>
              <a:t>concentric</a:t>
            </a:r>
            <a:r>
              <a:rPr lang="en-SG" smtClean="0"/>
              <a:t>, etc.</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600" cy="4538230"/>
          </a:xfrm>
        </p:spPr>
        <p:txBody>
          <a:bodyPr>
            <a:normAutofit fontScale="92500" lnSpcReduction="20000"/>
          </a:bodyPr>
          <a:lstStyle/>
          <a:p>
            <a:r>
              <a:rPr lang="en-SG" dirty="0" smtClean="0"/>
              <a:t>NC, short of Numerical Control, is introduced into manufacturing field with the rapid development of microelectronics. Bendix Corporation built the first commercial production-based NC unit using MIT patents </a:t>
            </a:r>
            <a:r>
              <a:rPr lang="en-SG" dirty="0"/>
              <a:t>in </a:t>
            </a:r>
            <a:r>
              <a:rPr lang="en-SG" dirty="0" smtClean="0"/>
              <a:t>1954.</a:t>
            </a:r>
          </a:p>
          <a:p>
            <a:r>
              <a:rPr lang="en-SG" dirty="0"/>
              <a:t>Basically,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smtClean="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smtClean="0"/>
              <a:t>controlling </a:t>
            </a:r>
            <a:r>
              <a:rPr lang="en-SG" dirty="0"/>
              <a:t>the spindle speed </a:t>
            </a:r>
          </a:p>
          <a:p>
            <a:pPr lvl="1">
              <a:buFont typeface="Wingdings" panose="05000000000000000000" pitchFamily="2" charset="2"/>
              <a:buChar char="§"/>
            </a:pPr>
            <a:r>
              <a:rPr lang="en-SG" dirty="0" smtClean="0"/>
              <a:t>positioning </a:t>
            </a:r>
            <a:r>
              <a:rPr lang="en-SG" dirty="0"/>
              <a:t>the tool tip at desired locations and guiding it along desired paths by automatic control </a:t>
            </a:r>
            <a:r>
              <a:rPr lang="en-SG" dirty="0" smtClean="0"/>
              <a:t>of </a:t>
            </a:r>
            <a:r>
              <a:rPr lang="en-SG" dirty="0"/>
              <a:t>the motion of </a:t>
            </a:r>
            <a:r>
              <a:rPr lang="en-SG" dirty="0" smtClean="0"/>
              <a:t>slides</a:t>
            </a:r>
          </a:p>
          <a:p>
            <a:pPr lvl="1">
              <a:buFont typeface="Wingdings" panose="05000000000000000000" pitchFamily="2" charset="2"/>
              <a:buChar char="§"/>
            </a:pPr>
            <a:r>
              <a:rPr lang="en-SG" dirty="0"/>
              <a:t>controlling the rate of movement of the tool </a:t>
            </a:r>
            <a:r>
              <a:rPr lang="en-SG" dirty="0" smtClean="0"/>
              <a:t>tip</a:t>
            </a:r>
            <a:endParaRPr lang="en-SG" dirty="0"/>
          </a:p>
          <a:p>
            <a:pPr lvl="1">
              <a:buFont typeface="Wingdings" panose="05000000000000000000" pitchFamily="2" charset="2"/>
              <a:buChar char="§"/>
            </a:pPr>
            <a:r>
              <a:rPr lang="en-SG" dirty="0" smtClean="0"/>
              <a:t>changing </a:t>
            </a:r>
            <a:r>
              <a:rPr lang="en-SG" dirty="0"/>
              <a:t>of tools in the spindle</a:t>
            </a:r>
            <a:endParaRPr lang="en-SG" dirty="0" smtClean="0"/>
          </a:p>
        </p:txBody>
      </p:sp>
    </p:spTree>
    <p:extLst>
      <p:ext uri="{BB962C8B-B14F-4D97-AF65-F5344CB8AC3E}">
        <p14:creationId xmlns:p14="http://schemas.microsoft.com/office/powerpoint/2010/main" val="866301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p:txBody>
          <a:bodyPr>
            <a:normAutofit lnSpcReduction="10000"/>
          </a:bodyPr>
          <a:lstStyle/>
          <a:p>
            <a:r>
              <a:rPr lang="en-SG" dirty="0" smtClean="0"/>
              <a:t>The first-generation NC machine tools was developed from MIT in 1952. It used only digital electronic circuits and didn’t contain any actual central processing unit.</a:t>
            </a:r>
          </a:p>
          <a:p>
            <a:r>
              <a:rPr lang="en-SG" dirty="0" smtClean="0"/>
              <a:t>In the 1970s, computer numerically controlled (CNC) machine tools were developed with minicomputers as control units.</a:t>
            </a:r>
          </a:p>
          <a:p>
            <a:r>
              <a:rPr lang="en-SG" dirty="0" smtClean="0"/>
              <a:t>Today’s 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spTree>
    <p:extLst>
      <p:ext uri="{BB962C8B-B14F-4D97-AF65-F5344CB8AC3E}">
        <p14:creationId xmlns:p14="http://schemas.microsoft.com/office/powerpoint/2010/main" val="4202415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58473" y="222126"/>
            <a:ext cx="7176654" cy="6505852"/>
          </a:xfrm>
          <a:prstGeom prst="rect">
            <a:avLst/>
          </a:prstGeom>
        </p:spPr>
      </p:pic>
    </p:spTree>
    <p:extLst>
      <p:ext uri="{BB962C8B-B14F-4D97-AF65-F5344CB8AC3E}">
        <p14:creationId xmlns:p14="http://schemas.microsoft.com/office/powerpoint/2010/main" val="422839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1874982" y="1328121"/>
            <a:ext cx="7833007" cy="5118861"/>
          </a:xfrm>
          <a:prstGeom prst="rect">
            <a:avLst/>
          </a:prstGeom>
        </p:spPr>
      </p:pic>
    </p:spTree>
    <p:extLst>
      <p:ext uri="{BB962C8B-B14F-4D97-AF65-F5344CB8AC3E}">
        <p14:creationId xmlns:p14="http://schemas.microsoft.com/office/powerpoint/2010/main" val="75507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Tree>
    <p:extLst>
      <p:ext uri="{BB962C8B-B14F-4D97-AF65-F5344CB8AC3E}">
        <p14:creationId xmlns:p14="http://schemas.microsoft.com/office/powerpoint/2010/main" val="2969702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six main units:</a:t>
            </a:r>
          </a:p>
          <a:p>
            <a:pPr lvl="1">
              <a:buFont typeface="Wingdings" panose="05000000000000000000" pitchFamily="2" charset="2"/>
              <a:buChar char="§"/>
            </a:pPr>
            <a:r>
              <a:rPr lang="en-SG" dirty="0" smtClean="0"/>
              <a:t>Input 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works under a closed-loop control mode.</a:t>
            </a:r>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200" y="1825624"/>
            <a:ext cx="6321712" cy="4609881"/>
          </a:xfrm>
        </p:spPr>
        <p:txBody>
          <a:bodyPr>
            <a:normAutofit/>
          </a:bodyPr>
          <a:lstStyle/>
          <a:p>
            <a:r>
              <a:rPr lang="en-SG" dirty="0" smtClean="0"/>
              <a:t>Actuation Systems</a:t>
            </a:r>
          </a:p>
          <a:p>
            <a:pPr lvl="1">
              <a:buFont typeface="Wingdings" panose="05000000000000000000" pitchFamily="2" charset="2"/>
              <a:buChar char="§"/>
            </a:pPr>
            <a:r>
              <a:rPr lang="en-SG" dirty="0" smtClean="0"/>
              <a:t>Lead Screws: a set of mechanism converts a rotary motion from the drive motor to a linear motion in a fast speed and very low friction.</a:t>
            </a:r>
          </a:p>
          <a:p>
            <a:pPr lvl="1">
              <a:buFont typeface="Wingdings" panose="05000000000000000000" pitchFamily="2" charset="2"/>
              <a:buChar char="§"/>
            </a:pPr>
            <a:r>
              <a:rPr lang="en-SG" dirty="0"/>
              <a:t> Linear-Motion Systems : </a:t>
            </a:r>
            <a:r>
              <a:rPr lang="en-SG" dirty="0" smtClean="0"/>
              <a:t>used to control the direction of a translational movement of the table on which the tools or works are held. The shape and size of the work produced depends not only on the accuracy of the amount of movement, but also on the direction of the relative movement of the tool and the work.</a:t>
            </a:r>
          </a:p>
        </p:txBody>
      </p:sp>
      <p:pic>
        <p:nvPicPr>
          <p:cNvPr id="4" name="图片 3"/>
          <p:cNvPicPr>
            <a:picLocks noChangeAspect="1"/>
          </p:cNvPicPr>
          <p:nvPr/>
        </p:nvPicPr>
        <p:blipFill>
          <a:blip r:embed="rId2"/>
          <a:stretch>
            <a:fillRect/>
          </a:stretch>
        </p:blipFill>
        <p:spPr>
          <a:xfrm>
            <a:off x="8032262" y="1264486"/>
            <a:ext cx="2971953" cy="2305168"/>
          </a:xfrm>
          <a:prstGeom prst="rect">
            <a:avLst/>
          </a:prstGeom>
        </p:spPr>
      </p:pic>
      <p:pic>
        <p:nvPicPr>
          <p:cNvPr id="5" name="图片 4"/>
          <p:cNvPicPr>
            <a:picLocks noChangeAspect="1"/>
          </p:cNvPicPr>
          <p:nvPr/>
        </p:nvPicPr>
        <p:blipFill>
          <a:blip r:embed="rId3"/>
          <a:stretch>
            <a:fillRect/>
          </a:stretch>
        </p:blipFill>
        <p:spPr>
          <a:xfrm>
            <a:off x="7159912" y="3692164"/>
            <a:ext cx="4756394" cy="2743341"/>
          </a:xfrm>
          <a:prstGeom prst="rect">
            <a:avLst/>
          </a:prstGeom>
        </p:spPr>
      </p:pic>
    </p:spTree>
    <p:extLst>
      <p:ext uri="{BB962C8B-B14F-4D97-AF65-F5344CB8AC3E}">
        <p14:creationId xmlns:p14="http://schemas.microsoft.com/office/powerpoint/2010/main" val="2505888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7465291" cy="4351338"/>
          </a:xfrm>
        </p:spPr>
        <p:txBody>
          <a:bodyPr>
            <a:normAutofit/>
          </a:bodyPr>
          <a:lstStyle/>
          <a:p>
            <a:r>
              <a:rPr lang="en-SG" dirty="0" smtClean="0"/>
              <a:t>Feedback Devices</a:t>
            </a:r>
          </a:p>
          <a:p>
            <a:pPr lvl="1">
              <a:buFont typeface="Wingdings" panose="05000000000000000000" pitchFamily="2" charset="2"/>
              <a:buChar char="§"/>
            </a:pPr>
            <a:r>
              <a:rPr lang="en-SG" dirty="0" smtClean="0"/>
              <a:t>Optical Rotary </a:t>
            </a:r>
            <a:r>
              <a:rPr lang="en-SG" dirty="0"/>
              <a:t>Encoder: </a:t>
            </a:r>
            <a:r>
              <a:rPr lang="en-SG" dirty="0" smtClean="0"/>
              <a:t>converts  </a:t>
            </a:r>
            <a:r>
              <a:rPr lang="en-SG" dirty="0"/>
              <a:t>the  rotary  motion  into  a </a:t>
            </a:r>
            <a:r>
              <a:rPr lang="en-SG" dirty="0" smtClean="0"/>
              <a:t>sequence  </a:t>
            </a:r>
            <a:r>
              <a:rPr lang="en-SG" dirty="0"/>
              <a:t>of  digital  pulses. The  pulses  are  counted  to  convert </a:t>
            </a:r>
            <a:r>
              <a:rPr lang="en-SG" dirty="0" smtClean="0"/>
              <a:t>to  </a:t>
            </a:r>
            <a:r>
              <a:rPr lang="en-SG" dirty="0"/>
              <a:t>either  absolute  or  incremental  </a:t>
            </a:r>
            <a:r>
              <a:rPr lang="en-SG" dirty="0" smtClean="0"/>
              <a:t>position measurement</a:t>
            </a:r>
            <a:r>
              <a:rPr lang="en-SG" dirty="0"/>
              <a:t>. </a:t>
            </a:r>
            <a:endParaRPr lang="en-SG" dirty="0" smtClean="0"/>
          </a:p>
          <a:p>
            <a:pPr lvl="1">
              <a:buFont typeface="Wingdings" panose="05000000000000000000" pitchFamily="2" charset="2"/>
              <a:buChar char="§"/>
            </a:pPr>
            <a:r>
              <a:rPr lang="en-SG" dirty="0" smtClean="0"/>
              <a:t>Linear Scale: detect a distance to get the exact position of the detecting target. Sometimes, a </a:t>
            </a:r>
            <a:r>
              <a:rPr lang="en-SG" dirty="0" err="1" smtClean="0"/>
              <a:t>Moire</a:t>
            </a:r>
            <a:r>
              <a:rPr lang="en-SG" dirty="0" smtClean="0"/>
              <a:t> fringe pattern will be used to magnify a very small distance.</a:t>
            </a:r>
          </a:p>
          <a:p>
            <a:endParaRPr lang="en-SG" dirty="0"/>
          </a:p>
        </p:txBody>
      </p:sp>
      <p:pic>
        <p:nvPicPr>
          <p:cNvPr id="5" name="图片 4"/>
          <p:cNvPicPr>
            <a:picLocks noChangeAspect="1"/>
          </p:cNvPicPr>
          <p:nvPr/>
        </p:nvPicPr>
        <p:blipFill>
          <a:blip r:embed="rId2"/>
          <a:stretch>
            <a:fillRect/>
          </a:stretch>
        </p:blipFill>
        <p:spPr>
          <a:xfrm>
            <a:off x="7575356" y="4544929"/>
            <a:ext cx="3778444" cy="1632034"/>
          </a:xfrm>
          <a:prstGeom prst="rect">
            <a:avLst/>
          </a:prstGeom>
        </p:spPr>
      </p:pic>
      <p:pic>
        <p:nvPicPr>
          <p:cNvPr id="6" name="图片 5"/>
          <p:cNvPicPr>
            <a:picLocks noChangeAspect="1"/>
          </p:cNvPicPr>
          <p:nvPr/>
        </p:nvPicPr>
        <p:blipFill>
          <a:blip r:embed="rId3"/>
          <a:stretch>
            <a:fillRect/>
          </a:stretch>
        </p:blipFill>
        <p:spPr>
          <a:xfrm>
            <a:off x="8755440" y="1690688"/>
            <a:ext cx="2146410" cy="2184512"/>
          </a:xfrm>
          <a:prstGeom prst="rect">
            <a:avLst/>
          </a:prstGeom>
        </p:spPr>
      </p:pic>
    </p:spTree>
    <p:extLst>
      <p:ext uri="{BB962C8B-B14F-4D97-AF65-F5344CB8AC3E}">
        <p14:creationId xmlns:p14="http://schemas.microsoft.com/office/powerpoint/2010/main" val="597863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70964" cy="4351338"/>
          </a:xfrm>
        </p:spPr>
        <p:txBody>
          <a:bodyPr/>
          <a:lstStyle/>
          <a:p>
            <a:r>
              <a:rPr lang="en-SG" dirty="0" smtClean="0"/>
              <a:t>Coordinate system of CNC machine tools</a:t>
            </a:r>
          </a:p>
          <a:p>
            <a:pPr lvl="1">
              <a:buFont typeface="Wingdings" panose="05000000000000000000" pitchFamily="2" charset="2"/>
              <a:buChar char="§"/>
            </a:pPr>
            <a:r>
              <a:rPr lang="en-US" dirty="0" smtClean="0"/>
              <a:t>ISO/R841 is one of popular standards followed by most of CNC machine vendors.</a:t>
            </a:r>
          </a:p>
          <a:p>
            <a:pPr lvl="1">
              <a:buFont typeface="Wingdings" panose="05000000000000000000" pitchFamily="2" charset="2"/>
              <a:buChar char="§"/>
            </a:pPr>
            <a:r>
              <a:rPr lang="en-US" dirty="0" smtClean="0"/>
              <a:t>Right hand Cartesian coordinate system</a:t>
            </a:r>
          </a:p>
          <a:p>
            <a:pPr lvl="1">
              <a:buFont typeface="Wingdings" panose="05000000000000000000" pitchFamily="2" charset="2"/>
              <a:buChar char="§"/>
            </a:pPr>
            <a:r>
              <a:rPr lang="en-US" dirty="0" smtClean="0"/>
              <a:t>Using right hand rule to find the directions of axes and the positive direction for rotary motions.</a:t>
            </a:r>
          </a:p>
          <a:p>
            <a:pPr lvl="1">
              <a:buFont typeface="Wingdings" panose="05000000000000000000" pitchFamily="2" charset="2"/>
              <a:buChar char="§"/>
            </a:pPr>
            <a:r>
              <a:rPr lang="en-US" dirty="0" smtClean="0"/>
              <a:t>Usually, in order to create a coordinates the </a:t>
            </a:r>
            <a:r>
              <a:rPr lang="en-US" dirty="0"/>
              <a:t>Z axis </a:t>
            </a:r>
            <a:r>
              <a:rPr lang="en-US" dirty="0" smtClean="0"/>
              <a:t>should be defined first. </a:t>
            </a:r>
          </a:p>
          <a:p>
            <a:pPr lvl="1">
              <a:buFont typeface="Wingdings" panose="05000000000000000000" pitchFamily="2" charset="2"/>
              <a:buChar char="§"/>
            </a:pPr>
            <a:endParaRPr lang="en-SG" dirty="0" smtClean="0"/>
          </a:p>
        </p:txBody>
      </p:sp>
      <p:pic>
        <p:nvPicPr>
          <p:cNvPr id="5" name="图片 4"/>
          <p:cNvPicPr>
            <a:picLocks noChangeAspect="1"/>
          </p:cNvPicPr>
          <p:nvPr/>
        </p:nvPicPr>
        <p:blipFill>
          <a:blip r:embed="rId2"/>
          <a:stretch>
            <a:fillRect/>
          </a:stretch>
        </p:blipFill>
        <p:spPr>
          <a:xfrm>
            <a:off x="8674676" y="3558476"/>
            <a:ext cx="1967923" cy="1967923"/>
          </a:xfrm>
          <a:prstGeom prst="rect">
            <a:avLst/>
          </a:prstGeom>
        </p:spPr>
      </p:pic>
      <p:pic>
        <p:nvPicPr>
          <p:cNvPr id="6" name="图片 5"/>
          <p:cNvPicPr>
            <a:picLocks noChangeAspect="1"/>
          </p:cNvPicPr>
          <p:nvPr/>
        </p:nvPicPr>
        <p:blipFill>
          <a:blip r:embed="rId3"/>
          <a:stretch>
            <a:fillRect/>
          </a:stretch>
        </p:blipFill>
        <p:spPr>
          <a:xfrm>
            <a:off x="8537644" y="1825625"/>
            <a:ext cx="2241988" cy="1732851"/>
          </a:xfrm>
          <a:prstGeom prst="rect">
            <a:avLst/>
          </a:prstGeom>
        </p:spPr>
      </p:pic>
    </p:spTree>
    <p:extLst>
      <p:ext uri="{BB962C8B-B14F-4D97-AF65-F5344CB8AC3E}">
        <p14:creationId xmlns:p14="http://schemas.microsoft.com/office/powerpoint/2010/main" val="175804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t>
            </a:r>
            <a:r>
              <a:rPr lang="en-SG" dirty="0"/>
              <a:t>Axis and Motion </a:t>
            </a:r>
            <a:r>
              <a:rPr lang="en-SG" dirty="0" smtClean="0"/>
              <a:t>Direction</a:t>
            </a:r>
          </a:p>
          <a:p>
            <a:pPr lvl="1">
              <a:buFont typeface="Wingdings" panose="05000000000000000000" pitchFamily="2" charset="2"/>
              <a:buChar char="§"/>
            </a:pPr>
            <a:r>
              <a:rPr lang="en-US" dirty="0" smtClean="0"/>
              <a:t>The definition of Z axis depends on three cases:</a:t>
            </a:r>
          </a:p>
          <a:p>
            <a:pPr lvl="2">
              <a:buFont typeface="Wingdings" panose="05000000000000000000" pitchFamily="2" charset="2"/>
              <a:buChar char="ü"/>
            </a:pPr>
            <a:r>
              <a:rPr lang="en-US" dirty="0" smtClean="0"/>
              <a:t>In the general case of machine with spindle, </a:t>
            </a:r>
            <a:r>
              <a:rPr lang="en-SG" dirty="0" smtClean="0"/>
              <a:t>the Z axis motion will be defined alone the spindle axis and the positive Z direction is letting the tool moving away cutting surface. (which means when the drill tool drilling into a </a:t>
            </a:r>
            <a:r>
              <a:rPr lang="en-SG" dirty="0" err="1" smtClean="0"/>
              <a:t>workpiece</a:t>
            </a:r>
            <a:r>
              <a:rPr lang="en-SG" dirty="0" smtClean="0"/>
              <a:t>, it is moving in the negative Z direction)</a:t>
            </a:r>
          </a:p>
          <a:p>
            <a:pPr lvl="2">
              <a:buFont typeface="Wingdings" panose="05000000000000000000" pitchFamily="2" charset="2"/>
              <a:buChar char="ü"/>
            </a:pPr>
            <a:r>
              <a:rPr lang="en-SG" dirty="0" smtClean="0"/>
              <a:t>In the case of machine without spindle, the Z axis motion will be defined alone the line perpendicular to the work-holding plane. And the direction is same as the first situation.</a:t>
            </a:r>
          </a:p>
          <a:p>
            <a:pPr lvl="2">
              <a:buFont typeface="Wingdings" panose="05000000000000000000" pitchFamily="2" charset="2"/>
              <a:buChar char="ü"/>
            </a:pPr>
            <a:r>
              <a:rPr lang="en-SG" dirty="0" smtClean="0"/>
              <a:t>If there is a machine with several spindles, the Z axis motion will be the same as the principal spindle which usually be identified as the one perpendicular to the work-holding surface. Meanwhile the tool motions alone the other spindles are called as secondary or tertiary motions, which can be marked as U, V, W or P, Q, R.</a:t>
            </a:r>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2">
              <a:buFont typeface="Wingdings" panose="05000000000000000000" pitchFamily="2" charset="2"/>
              <a:buChar char="ü"/>
            </a:pPr>
            <a:endParaRPr lang="en-SG" dirty="0" smtClean="0"/>
          </a:p>
          <a:p>
            <a:pPr lvl="1">
              <a:buFont typeface="Wingdings" panose="05000000000000000000" pitchFamily="2" charset="2"/>
              <a:buChar char="§"/>
            </a:pPr>
            <a:endParaRPr lang="en-SG" dirty="0" smtClean="0"/>
          </a:p>
        </p:txBody>
      </p:sp>
    </p:spTree>
    <p:extLst>
      <p:ext uri="{BB962C8B-B14F-4D97-AF65-F5344CB8AC3E}">
        <p14:creationId xmlns:p14="http://schemas.microsoft.com/office/powerpoint/2010/main" val="40569083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X Axis and Motion Direction</a:t>
            </a:r>
          </a:p>
          <a:p>
            <a:pPr lvl="1">
              <a:buFont typeface="Wingdings" panose="05000000000000000000" pitchFamily="2" charset="2"/>
              <a:buChar char="§"/>
            </a:pPr>
            <a:r>
              <a:rPr lang="en-SG" dirty="0" smtClean="0"/>
              <a:t>The X axis will be chosen to perpendicular to the Z axis which is already well defined, and to be usually horizontal and to put into the positioning plane of the cutting tool or the </a:t>
            </a:r>
            <a:r>
              <a:rPr lang="en-SG" dirty="0" err="1" smtClean="0"/>
              <a:t>workpiece</a:t>
            </a:r>
            <a:r>
              <a:rPr lang="en-SG" dirty="0" smtClean="0"/>
              <a:t>.</a:t>
            </a:r>
          </a:p>
          <a:p>
            <a:pPr lvl="1">
              <a:buFont typeface="Wingdings" panose="05000000000000000000" pitchFamily="2" charset="2"/>
              <a:buChar char="§"/>
            </a:pPr>
            <a:r>
              <a:rPr lang="en-US" dirty="0" smtClean="0"/>
              <a:t>The direction of the X axis motion is always to the right if looking from the principal spindle to the column. </a:t>
            </a:r>
            <a:endParaRPr lang="en-SG" dirty="0" smtClean="0"/>
          </a:p>
          <a:p>
            <a:r>
              <a:rPr lang="en-SG" dirty="0" smtClean="0"/>
              <a:t>Y </a:t>
            </a:r>
            <a:r>
              <a:rPr lang="en-SG" dirty="0"/>
              <a:t>Axis and Motion Direction</a:t>
            </a:r>
          </a:p>
          <a:p>
            <a:pPr lvl="1"/>
            <a:r>
              <a:rPr lang="en-US" dirty="0" smtClean="0"/>
              <a:t>After you have got the detail of the Z and X axis, by using right hand rule people can find easily the proper Y axis and its positive direction because </a:t>
            </a:r>
            <a:r>
              <a:rPr lang="en-US" dirty="0"/>
              <a:t>these three axes form a </a:t>
            </a:r>
            <a:r>
              <a:rPr lang="en-US" dirty="0" smtClean="0"/>
              <a:t>complete right-hand </a:t>
            </a:r>
            <a:r>
              <a:rPr lang="en-US" dirty="0"/>
              <a:t>Cartesian </a:t>
            </a:r>
            <a:r>
              <a:rPr lang="en-US" dirty="0" smtClean="0"/>
              <a:t>system.</a:t>
            </a:r>
          </a:p>
          <a:p>
            <a:pPr marL="457200" lvl="1" indent="0">
              <a:buNone/>
            </a:pPr>
            <a:endParaRPr lang="en-SG" dirty="0" smtClean="0"/>
          </a:p>
        </p:txBody>
      </p:sp>
    </p:spTree>
    <p:extLst>
      <p:ext uri="{BB962C8B-B14F-4D97-AF65-F5344CB8AC3E}">
        <p14:creationId xmlns:p14="http://schemas.microsoft.com/office/powerpoint/2010/main" val="2160902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a:xfrm>
            <a:off x="838200" y="1825625"/>
            <a:ext cx="6634018" cy="4351338"/>
          </a:xfrm>
        </p:spPr>
        <p:txBody>
          <a:bodyPr/>
          <a:lstStyle/>
          <a:p>
            <a:r>
              <a:rPr lang="en-SG" dirty="0" smtClean="0"/>
              <a:t>Rotary Motions A, B and C</a:t>
            </a:r>
          </a:p>
          <a:p>
            <a:pPr lvl="1"/>
            <a:r>
              <a:rPr lang="en-US" dirty="0" smtClean="0"/>
              <a:t>Usually, </a:t>
            </a:r>
            <a:r>
              <a:rPr lang="en-US" dirty="0"/>
              <a:t>t</a:t>
            </a:r>
            <a:r>
              <a:rPr lang="en-US" dirty="0" smtClean="0"/>
              <a:t>he rotary motions with the axes X, Y and Z are termed as A, B and C respectively.</a:t>
            </a:r>
          </a:p>
          <a:p>
            <a:pPr lvl="1"/>
            <a:r>
              <a:rPr lang="en-US" dirty="0" smtClean="0"/>
              <a:t>Positive directions of A, B and C are in the directions which satisfy right-hand rule in the positive directions of X, Y and Z.</a:t>
            </a:r>
            <a:endParaRPr lang="en-SG" dirty="0" smtClean="0"/>
          </a:p>
        </p:txBody>
      </p:sp>
      <p:pic>
        <p:nvPicPr>
          <p:cNvPr id="4" name="图片 3"/>
          <p:cNvPicPr>
            <a:picLocks noChangeAspect="1"/>
          </p:cNvPicPr>
          <p:nvPr/>
        </p:nvPicPr>
        <p:blipFill>
          <a:blip r:embed="rId2"/>
          <a:stretch>
            <a:fillRect/>
          </a:stretch>
        </p:blipFill>
        <p:spPr>
          <a:xfrm>
            <a:off x="8022817" y="1987796"/>
            <a:ext cx="3097765" cy="2875704"/>
          </a:xfrm>
          <a:prstGeom prst="rect">
            <a:avLst/>
          </a:prstGeom>
        </p:spPr>
      </p:pic>
    </p:spTree>
    <p:extLst>
      <p:ext uri="{BB962C8B-B14F-4D97-AF65-F5344CB8AC3E}">
        <p14:creationId xmlns:p14="http://schemas.microsoft.com/office/powerpoint/2010/main" val="2877151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Some examples of different axes CNC machines</a:t>
            </a:r>
          </a:p>
        </p:txBody>
      </p:sp>
      <p:pic>
        <p:nvPicPr>
          <p:cNvPr id="4" name="图片 3"/>
          <p:cNvPicPr>
            <a:picLocks noChangeAspect="1"/>
          </p:cNvPicPr>
          <p:nvPr/>
        </p:nvPicPr>
        <p:blipFill>
          <a:blip r:embed="rId2"/>
          <a:stretch>
            <a:fillRect/>
          </a:stretch>
        </p:blipFill>
        <p:spPr>
          <a:xfrm>
            <a:off x="1569378" y="2786307"/>
            <a:ext cx="3104222" cy="2808029"/>
          </a:xfrm>
          <a:prstGeom prst="rect">
            <a:avLst/>
          </a:prstGeom>
        </p:spPr>
      </p:pic>
      <p:pic>
        <p:nvPicPr>
          <p:cNvPr id="5" name="图片 4"/>
          <p:cNvPicPr>
            <a:picLocks noChangeAspect="1"/>
          </p:cNvPicPr>
          <p:nvPr/>
        </p:nvPicPr>
        <p:blipFill>
          <a:blip r:embed="rId3"/>
          <a:stretch>
            <a:fillRect/>
          </a:stretch>
        </p:blipFill>
        <p:spPr>
          <a:xfrm>
            <a:off x="4793673" y="2834823"/>
            <a:ext cx="3148387" cy="2554892"/>
          </a:xfrm>
          <a:prstGeom prst="rect">
            <a:avLst/>
          </a:prstGeom>
        </p:spPr>
      </p:pic>
      <p:pic>
        <p:nvPicPr>
          <p:cNvPr id="6" name="图片 5"/>
          <p:cNvPicPr>
            <a:picLocks noChangeAspect="1"/>
          </p:cNvPicPr>
          <p:nvPr/>
        </p:nvPicPr>
        <p:blipFill>
          <a:blip r:embed="rId4"/>
          <a:stretch>
            <a:fillRect/>
          </a:stretch>
        </p:blipFill>
        <p:spPr>
          <a:xfrm>
            <a:off x="8180880" y="2775458"/>
            <a:ext cx="2440456" cy="2614257"/>
          </a:xfrm>
          <a:prstGeom prst="rect">
            <a:avLst/>
          </a:prstGeom>
        </p:spPr>
      </p:pic>
      <p:sp>
        <p:nvSpPr>
          <p:cNvPr id="7" name="文本框 6"/>
          <p:cNvSpPr txBox="1"/>
          <p:nvPr/>
        </p:nvSpPr>
        <p:spPr>
          <a:xfrm>
            <a:off x="1874994" y="5807631"/>
            <a:ext cx="2492990" cy="369332"/>
          </a:xfrm>
          <a:prstGeom prst="rect">
            <a:avLst/>
          </a:prstGeom>
          <a:noFill/>
        </p:spPr>
        <p:txBody>
          <a:bodyPr wrap="none" rtlCol="0">
            <a:spAutoFit/>
          </a:bodyPr>
          <a:lstStyle/>
          <a:p>
            <a:r>
              <a:rPr lang="en-US" altLang="zh-CN" dirty="0" smtClean="0"/>
              <a:t>Three-axes CNC machine</a:t>
            </a:r>
            <a:endParaRPr lang="en-SG" dirty="0"/>
          </a:p>
        </p:txBody>
      </p:sp>
      <p:sp>
        <p:nvSpPr>
          <p:cNvPr id="8" name="文本框 7"/>
          <p:cNvSpPr txBox="1"/>
          <p:nvPr/>
        </p:nvSpPr>
        <p:spPr>
          <a:xfrm>
            <a:off x="5121371" y="5807631"/>
            <a:ext cx="2377446" cy="369332"/>
          </a:xfrm>
          <a:prstGeom prst="rect">
            <a:avLst/>
          </a:prstGeom>
          <a:noFill/>
        </p:spPr>
        <p:txBody>
          <a:bodyPr wrap="none" rtlCol="0">
            <a:spAutoFit/>
          </a:bodyPr>
          <a:lstStyle/>
          <a:p>
            <a:r>
              <a:rPr lang="en-US" altLang="zh-CN" dirty="0" smtClean="0"/>
              <a:t>Four-axes CNC machine</a:t>
            </a:r>
            <a:endParaRPr lang="en-SG" dirty="0"/>
          </a:p>
        </p:txBody>
      </p:sp>
      <p:sp>
        <p:nvSpPr>
          <p:cNvPr id="9" name="文本框 8"/>
          <p:cNvSpPr txBox="1"/>
          <p:nvPr/>
        </p:nvSpPr>
        <p:spPr>
          <a:xfrm>
            <a:off x="8237585" y="5807631"/>
            <a:ext cx="2327047" cy="369332"/>
          </a:xfrm>
          <a:prstGeom prst="rect">
            <a:avLst/>
          </a:prstGeom>
          <a:noFill/>
        </p:spPr>
        <p:txBody>
          <a:bodyPr wrap="none" rtlCol="0">
            <a:spAutoFit/>
          </a:bodyPr>
          <a:lstStyle/>
          <a:p>
            <a:r>
              <a:rPr lang="en-US" altLang="zh-CN" dirty="0" smtClean="0"/>
              <a:t>Five-axes CNC machine</a:t>
            </a:r>
            <a:endParaRPr lang="en-SG" dirty="0"/>
          </a:p>
        </p:txBody>
      </p:sp>
    </p:spTree>
    <p:extLst>
      <p:ext uri="{BB962C8B-B14F-4D97-AF65-F5344CB8AC3E}">
        <p14:creationId xmlns:p14="http://schemas.microsoft.com/office/powerpoint/2010/main" val="12544268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14104</TotalTime>
  <Words>8415</Words>
  <Application>Microsoft Office PowerPoint</Application>
  <PresentationFormat>宽屏</PresentationFormat>
  <Paragraphs>814</Paragraphs>
  <Slides>132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132</vt:i4>
      </vt:variant>
    </vt:vector>
  </HeadingPairs>
  <TitlesOfParts>
    <vt:vector size="141" baseType="lpstr">
      <vt:lpstr>等线</vt:lpstr>
      <vt:lpstr>等线 Light</vt:lpstr>
      <vt:lpstr>Arial</vt:lpstr>
      <vt:lpstr>Calibri</vt:lpstr>
      <vt:lpstr>Calibri Light</vt:lpstr>
      <vt:lpstr>Cambria Math</vt:lpstr>
      <vt:lpstr>Wingdings</vt:lpstr>
      <vt:lpstr>Office 主题​​</vt:lpstr>
      <vt:lpstr>Equation</vt:lpstr>
      <vt:lpstr>CAD/CAM</vt:lpstr>
      <vt:lpstr>Scope of CAD/CAM</vt:lpstr>
      <vt:lpstr>CAD/CAM system</vt:lpstr>
      <vt:lpstr>PowerPoint 演示文稿</vt:lpstr>
      <vt:lpstr>CAD</vt:lpstr>
      <vt:lpstr>Instruction to computer graphics</vt:lpstr>
      <vt:lpstr>Coordinate system</vt:lpstr>
      <vt:lpstr>Three types of coordinate system</vt:lpstr>
      <vt:lpstr>Model Coordinate System (MCS)</vt:lpstr>
      <vt:lpstr>Working Coordinate System(WCS)</vt:lpstr>
      <vt:lpstr>Working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STEP</vt:lpstr>
      <vt:lpstr>STEP</vt:lpstr>
      <vt:lpstr>The STEP documentation is split into eight major areas.</vt:lpstr>
      <vt:lpstr>PowerPoint 演示文稿</vt:lpstr>
      <vt:lpstr>PowerPoint 演示文稿</vt:lpstr>
      <vt:lpstr>PowerPoint 演示文稿</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Key disciplines of modelling in Solidworks</vt:lpstr>
      <vt:lpstr>Key disciplines of modelling in Solidworks</vt:lpstr>
      <vt:lpstr>Coordinate system</vt:lpstr>
      <vt:lpstr>References objects</vt:lpstr>
      <vt:lpstr>Sketch</vt:lpstr>
      <vt:lpstr>CAM</vt:lpstr>
      <vt:lpstr>NC in CAM</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Structure features of CNC machine</vt:lpstr>
      <vt:lpstr>Axes and motion of a CNC machine</vt:lpstr>
      <vt:lpstr>Axes and motion of a CNC machine</vt:lpstr>
      <vt:lpstr>Axes and motion of a CNC machine</vt:lpstr>
      <vt:lpstr>Axes and motion of a CNC machine</vt:lpstr>
      <vt:lpstr>Axes and motion of a CNC machine</vt:lpstr>
      <vt:lpstr>CNC Tooling Systems</vt:lpstr>
      <vt:lpstr>Cutting Tool for CNC Machine Tools</vt:lpstr>
      <vt:lpstr>Cutting Tool for CNC Machine Tools</vt:lpstr>
      <vt:lpstr>Cutting Tool for CNC Machine Tools</vt:lpstr>
      <vt:lpstr>Comprises of a CNC system</vt:lpstr>
      <vt:lpstr>CNC control systems</vt:lpstr>
      <vt:lpstr>CNC control system</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Introduction to CAPP</vt:lpstr>
      <vt:lpstr>Programming for CNC machining</vt:lpstr>
      <vt:lpstr>Programming for CNC machining</vt:lpstr>
      <vt:lpstr>Programming for CNC machining</vt:lpstr>
      <vt:lpstr>Programming for CNC machining</vt:lpstr>
      <vt:lpstr>Programming for CNC machining</vt:lpstr>
      <vt:lpstr>Programming for CNC machining</vt:lpstr>
      <vt:lpstr>Programming for CNC machining</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795</cp:revision>
  <dcterms:created xsi:type="dcterms:W3CDTF">2022-04-06T09:15:30Z</dcterms:created>
  <dcterms:modified xsi:type="dcterms:W3CDTF">2022-07-20T16:44:35Z</dcterms:modified>
</cp:coreProperties>
</file>